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97" r:id="rId3"/>
    <p:sldId id="323" r:id="rId4"/>
    <p:sldId id="283" r:id="rId5"/>
    <p:sldId id="285" r:id="rId6"/>
    <p:sldId id="327" r:id="rId7"/>
    <p:sldId id="319" r:id="rId8"/>
    <p:sldId id="298" r:id="rId9"/>
    <p:sldId id="324" r:id="rId10"/>
    <p:sldId id="291" r:id="rId11"/>
    <p:sldId id="321" r:id="rId12"/>
    <p:sldId id="325" r:id="rId13"/>
    <p:sldId id="326" r:id="rId14"/>
    <p:sldId id="329" r:id="rId15"/>
    <p:sldId id="303" r:id="rId16"/>
    <p:sldId id="320" r:id="rId17"/>
    <p:sldId id="304" r:id="rId18"/>
    <p:sldId id="341" r:id="rId19"/>
    <p:sldId id="334" r:id="rId20"/>
    <p:sldId id="330" r:id="rId21"/>
    <p:sldId id="331" r:id="rId22"/>
    <p:sldId id="333" r:id="rId23"/>
    <p:sldId id="360" r:id="rId24"/>
    <p:sldId id="336" r:id="rId25"/>
    <p:sldId id="343" r:id="rId26"/>
    <p:sldId id="357" r:id="rId27"/>
    <p:sldId id="351" r:id="rId28"/>
    <p:sldId id="344" r:id="rId29"/>
    <p:sldId id="347" r:id="rId30"/>
    <p:sldId id="346" r:id="rId31"/>
    <p:sldId id="345" r:id="rId32"/>
    <p:sldId id="348" r:id="rId33"/>
    <p:sldId id="352" r:id="rId34"/>
    <p:sldId id="355" r:id="rId35"/>
    <p:sldId id="306" r:id="rId36"/>
    <p:sldId id="311" r:id="rId37"/>
    <p:sldId id="314" r:id="rId38"/>
    <p:sldId id="356" r:id="rId39"/>
    <p:sldId id="361" r:id="rId40"/>
    <p:sldId id="305" r:id="rId41"/>
    <p:sldId id="358" r:id="rId42"/>
    <p:sldId id="359" r:id="rId43"/>
    <p:sldId id="315" r:id="rId44"/>
    <p:sldId id="316" r:id="rId45"/>
    <p:sldId id="317" r:id="rId46"/>
    <p:sldId id="318" r:id="rId47"/>
    <p:sldId id="293" r:id="rId48"/>
    <p:sldId id="294" r:id="rId49"/>
  </p:sldIdLst>
  <p:sldSz cx="12192000" cy="6858000"/>
  <p:notesSz cx="6858000" cy="9144000"/>
  <p:defaultTextStyle>
    <a:defPPr>
      <a:defRPr lang="tr-A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6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9"/>
  </p:normalViewPr>
  <p:slideViewPr>
    <p:cSldViewPr snapToGrid="0" snapToObjects="1">
      <p:cViewPr varScale="1">
        <p:scale>
          <a:sx n="111" d="100"/>
          <a:sy n="111" d="100"/>
        </p:scale>
        <p:origin x="-1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05B6A-1299-D641-95D5-29A07A67CB71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1557D7B9-4300-344F-803C-C12A9E5B7CB3}">
      <dgm:prSet phldrT="[Metin]"/>
      <dgm:spPr>
        <a:solidFill>
          <a:schemeClr val="accent2"/>
        </a:solidFill>
      </dgm:spPr>
      <dgm:t>
        <a:bodyPr/>
        <a:lstStyle/>
        <a:p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60%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sinə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ağrısı</a:t>
          </a:r>
        </a:p>
      </dgm:t>
    </dgm:pt>
    <dgm:pt modelId="{3466FD61-2580-A14E-B19A-B68E697CBCF5}" type="parTrans" cxnId="{FB8CD416-905D-1D48-9AFF-F8B3CF6C2686}">
      <dgm:prSet/>
      <dgm:spPr/>
      <dgm:t>
        <a:bodyPr/>
        <a:lstStyle/>
        <a:p>
          <a:endParaRPr lang="tr-TR"/>
        </a:p>
      </dgm:t>
    </dgm:pt>
    <dgm:pt modelId="{0554B79B-77D9-6046-8C3A-9977F5AF4156}" type="sibTrans" cxnId="{FB8CD416-905D-1D48-9AFF-F8B3CF6C2686}">
      <dgm:prSet/>
      <dgm:spPr/>
      <dgm:t>
        <a:bodyPr/>
        <a:lstStyle/>
        <a:p>
          <a:endParaRPr lang="tr-TR"/>
        </a:p>
      </dgm:t>
    </dgm:pt>
    <dgm:pt modelId="{1A7A43AB-D01D-4F48-9E68-36BD3E4BACC9}">
      <dgm:prSet phldrT="[Metin]"/>
      <dgm:spPr>
        <a:solidFill>
          <a:srgbClr val="FFC000"/>
        </a:solidFill>
      </dgm:spPr>
      <dgm:t>
        <a:bodyPr/>
        <a:lstStyle/>
        <a:p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90% ağrı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çox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şiddətli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,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ən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şiddətli</a:t>
          </a:r>
          <a:endParaRPr lang="tr-TR" dirty="0"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9DB131B-101D-3741-BC48-E67FC82AE915}" type="parTrans" cxnId="{0229D7B8-E9A4-A944-89BE-EC14ADE76C74}">
      <dgm:prSet/>
      <dgm:spPr/>
      <dgm:t>
        <a:bodyPr/>
        <a:lstStyle/>
        <a:p>
          <a:endParaRPr lang="tr-TR"/>
        </a:p>
      </dgm:t>
    </dgm:pt>
    <dgm:pt modelId="{33D5C7E1-3B6A-F746-8043-9B8B636CE813}" type="sibTrans" cxnId="{0229D7B8-E9A4-A944-89BE-EC14ADE76C74}">
      <dgm:prSet/>
      <dgm:spPr/>
      <dgm:t>
        <a:bodyPr/>
        <a:lstStyle/>
        <a:p>
          <a:endParaRPr lang="tr-TR"/>
        </a:p>
      </dgm:t>
    </dgm:pt>
    <dgm:pt modelId="{4110FF78-C4A5-6A40-8543-7F9F1BC8C7D8}">
      <dgm:prSet phldrT="[Metin]"/>
      <dgm:spPr>
        <a:solidFill>
          <a:schemeClr val="accent6"/>
        </a:solidFill>
      </dgm:spPr>
      <dgm:t>
        <a:bodyPr/>
        <a:lstStyle/>
        <a:p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64% ağrı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başlanğıcı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kəskin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, 50% sökücü-yırtıcı </a:t>
          </a:r>
        </a:p>
      </dgm:t>
    </dgm:pt>
    <dgm:pt modelId="{5142BD0A-1C52-A849-BA5D-5F82D4DBE6F2}" type="parTrans" cxnId="{B514F9AE-4A7B-FF42-A78F-55D07294FA5F}">
      <dgm:prSet/>
      <dgm:spPr/>
      <dgm:t>
        <a:bodyPr/>
        <a:lstStyle/>
        <a:p>
          <a:endParaRPr lang="tr-TR"/>
        </a:p>
      </dgm:t>
    </dgm:pt>
    <dgm:pt modelId="{E0418D79-147D-8747-AA15-67635A2BF880}" type="sibTrans" cxnId="{B514F9AE-4A7B-FF42-A78F-55D07294FA5F}">
      <dgm:prSet/>
      <dgm:spPr/>
      <dgm:t>
        <a:bodyPr/>
        <a:lstStyle/>
        <a:p>
          <a:endParaRPr lang="tr-TR"/>
        </a:p>
      </dgm:t>
    </dgm:pt>
    <dgm:pt modelId="{D6B1D442-1D56-D84F-9053-41E03FD38062}">
      <dgm:prSet/>
      <dgm:spPr>
        <a:solidFill>
          <a:srgbClr val="00B0F0"/>
        </a:solidFill>
      </dgm:spPr>
      <dgm:t>
        <a:bodyPr/>
        <a:lstStyle/>
        <a:p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10%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sinkop</a:t>
          </a:r>
          <a:endParaRPr lang="tr-TR" dirty="0"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12C6272-D0D6-7B4F-AA5B-DC79D5944067}" type="parTrans" cxnId="{8D60F560-DF8C-E14C-B086-CE381853761A}">
      <dgm:prSet/>
      <dgm:spPr/>
      <dgm:t>
        <a:bodyPr/>
        <a:lstStyle/>
        <a:p>
          <a:endParaRPr lang="tr-TR"/>
        </a:p>
      </dgm:t>
    </dgm:pt>
    <dgm:pt modelId="{C6D17E63-52E3-BF4B-8CF0-553C3F67F37E}" type="sibTrans" cxnId="{8D60F560-DF8C-E14C-B086-CE381853761A}">
      <dgm:prSet/>
      <dgm:spPr/>
      <dgm:t>
        <a:bodyPr/>
        <a:lstStyle/>
        <a:p>
          <a:endParaRPr lang="tr-TR"/>
        </a:p>
      </dgm:t>
    </dgm:pt>
    <dgm:pt modelId="{736AE4E1-3D41-B743-A38E-AC5957C8EACF}">
      <dgm:prSet/>
      <dgm:spPr>
        <a:solidFill>
          <a:srgbClr val="C06EB2"/>
        </a:solidFill>
      </dgm:spPr>
      <dgm:t>
        <a:bodyPr/>
        <a:lstStyle/>
        <a:p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22% daha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əvvəl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keçirilmiş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ürək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cərrahiyəsi</a:t>
          </a:r>
          <a:r>
            <a:rPr lang="tr-TR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hekayəsi</a:t>
          </a:r>
          <a:endParaRPr lang="tr-TR" dirty="0"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D64F5E7-B8D3-BF40-81A5-B916666B68C7}" type="parTrans" cxnId="{996A8AB9-D218-8C4C-9E2B-FF9A80D8F2D5}">
      <dgm:prSet/>
      <dgm:spPr/>
      <dgm:t>
        <a:bodyPr/>
        <a:lstStyle/>
        <a:p>
          <a:endParaRPr lang="tr-TR"/>
        </a:p>
      </dgm:t>
    </dgm:pt>
    <dgm:pt modelId="{867E12D6-3BF6-F64A-AFFB-F6FA5F9E9E52}" type="sibTrans" cxnId="{996A8AB9-D218-8C4C-9E2B-FF9A80D8F2D5}">
      <dgm:prSet/>
      <dgm:spPr/>
      <dgm:t>
        <a:bodyPr/>
        <a:lstStyle/>
        <a:p>
          <a:endParaRPr lang="tr-TR"/>
        </a:p>
      </dgm:t>
    </dgm:pt>
    <dgm:pt modelId="{B8422055-EE82-9548-860C-F7CB5E3B99F3}" type="pres">
      <dgm:prSet presAssocID="{A6205B6A-1299-D641-95D5-29A07A67CB71}" presName="linearFlow" presStyleCnt="0">
        <dgm:presLayoutVars>
          <dgm:dir/>
          <dgm:resizeHandles val="exact"/>
        </dgm:presLayoutVars>
      </dgm:prSet>
      <dgm:spPr/>
    </dgm:pt>
    <dgm:pt modelId="{45052179-2CEB-6E49-A5A0-D8A7E30574B2}" type="pres">
      <dgm:prSet presAssocID="{1A7A43AB-D01D-4F48-9E68-36BD3E4BACC9}" presName="composite" presStyleCnt="0"/>
      <dgm:spPr/>
    </dgm:pt>
    <dgm:pt modelId="{F4357CB7-78A8-184D-BA72-D4FCF64259A7}" type="pres">
      <dgm:prSet presAssocID="{1A7A43AB-D01D-4F48-9E68-36BD3E4BACC9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40628F2-3120-A744-9725-8CAFDBF3BFEE}" type="pres">
      <dgm:prSet presAssocID="{1A7A43AB-D01D-4F48-9E68-36BD3E4BACC9}" presName="txShp" presStyleLbl="node1" presStyleIdx="0" presStyleCnt="5">
        <dgm:presLayoutVars>
          <dgm:bulletEnabled val="1"/>
        </dgm:presLayoutVars>
      </dgm:prSet>
      <dgm:spPr/>
    </dgm:pt>
    <dgm:pt modelId="{2834EB46-FF49-9A42-AD26-08F87D5040D2}" type="pres">
      <dgm:prSet presAssocID="{33D5C7E1-3B6A-F746-8043-9B8B636CE813}" presName="spacing" presStyleCnt="0"/>
      <dgm:spPr/>
    </dgm:pt>
    <dgm:pt modelId="{BC6EF7C7-BA42-6140-8677-7EDE9DBB555B}" type="pres">
      <dgm:prSet presAssocID="{1557D7B9-4300-344F-803C-C12A9E5B7CB3}" presName="composite" presStyleCnt="0"/>
      <dgm:spPr/>
    </dgm:pt>
    <dgm:pt modelId="{295AA214-C216-B848-A91F-046A72EBD38A}" type="pres">
      <dgm:prSet presAssocID="{1557D7B9-4300-344F-803C-C12A9E5B7CB3}" presName="imgShp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86AE0F61-BFBD-734F-AA18-852B9DC4A23E}" type="pres">
      <dgm:prSet presAssocID="{1557D7B9-4300-344F-803C-C12A9E5B7CB3}" presName="txShp" presStyleLbl="node1" presStyleIdx="1" presStyleCnt="5">
        <dgm:presLayoutVars>
          <dgm:bulletEnabled val="1"/>
        </dgm:presLayoutVars>
      </dgm:prSet>
      <dgm:spPr/>
    </dgm:pt>
    <dgm:pt modelId="{276759F0-36DB-2A44-9039-47157217D2CE}" type="pres">
      <dgm:prSet presAssocID="{0554B79B-77D9-6046-8C3A-9977F5AF4156}" presName="spacing" presStyleCnt="0"/>
      <dgm:spPr/>
    </dgm:pt>
    <dgm:pt modelId="{3EF3EF7B-FEC5-9D40-A8BF-85BCB3CE064B}" type="pres">
      <dgm:prSet presAssocID="{4110FF78-C4A5-6A40-8543-7F9F1BC8C7D8}" presName="composite" presStyleCnt="0"/>
      <dgm:spPr/>
    </dgm:pt>
    <dgm:pt modelId="{94278393-1900-2D44-AF42-6363B8AD0E7F}" type="pres">
      <dgm:prSet presAssocID="{4110FF78-C4A5-6A40-8543-7F9F1BC8C7D8}" presName="imgShp" presStyleLbl="fgImgPlac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3614D835-713D-8141-A265-A1E3FAEAE487}" type="pres">
      <dgm:prSet presAssocID="{4110FF78-C4A5-6A40-8543-7F9F1BC8C7D8}" presName="txShp" presStyleLbl="node1" presStyleIdx="2" presStyleCnt="5">
        <dgm:presLayoutVars>
          <dgm:bulletEnabled val="1"/>
        </dgm:presLayoutVars>
      </dgm:prSet>
      <dgm:spPr/>
    </dgm:pt>
    <dgm:pt modelId="{C12A2790-DD1B-E147-95B0-A2D6CAF877EB}" type="pres">
      <dgm:prSet presAssocID="{E0418D79-147D-8747-AA15-67635A2BF880}" presName="spacing" presStyleCnt="0"/>
      <dgm:spPr/>
    </dgm:pt>
    <dgm:pt modelId="{03A84CD0-0761-A84F-87D3-4EBC8510F524}" type="pres">
      <dgm:prSet presAssocID="{D6B1D442-1D56-D84F-9053-41E03FD38062}" presName="composite" presStyleCnt="0"/>
      <dgm:spPr/>
    </dgm:pt>
    <dgm:pt modelId="{C5ADE80C-E3A9-1F49-A204-2B3D12122E79}" type="pres">
      <dgm:prSet presAssocID="{D6B1D442-1D56-D84F-9053-41E03FD38062}" presName="imgShp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27FAC40-80E0-3843-B191-2FC5C59C865E}" type="pres">
      <dgm:prSet presAssocID="{D6B1D442-1D56-D84F-9053-41E03FD38062}" presName="txShp" presStyleLbl="node1" presStyleIdx="3" presStyleCnt="5">
        <dgm:presLayoutVars>
          <dgm:bulletEnabled val="1"/>
        </dgm:presLayoutVars>
      </dgm:prSet>
      <dgm:spPr/>
    </dgm:pt>
    <dgm:pt modelId="{31AA5E81-26F8-164B-A9BD-9132F52A6897}" type="pres">
      <dgm:prSet presAssocID="{C6D17E63-52E3-BF4B-8CF0-553C3F67F37E}" presName="spacing" presStyleCnt="0"/>
      <dgm:spPr/>
    </dgm:pt>
    <dgm:pt modelId="{08463B12-FA73-124B-B446-7E0AD663F774}" type="pres">
      <dgm:prSet presAssocID="{736AE4E1-3D41-B743-A38E-AC5957C8EACF}" presName="composite" presStyleCnt="0"/>
      <dgm:spPr/>
    </dgm:pt>
    <dgm:pt modelId="{1401EDAD-FD08-CA4B-9C84-2E24A88B4702}" type="pres">
      <dgm:prSet presAssocID="{736AE4E1-3D41-B743-A38E-AC5957C8EACF}" presName="imgShp" presStyleLbl="fgImgPlac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F40B335-336A-DA4B-93B7-C9FE9BF02DBC}" type="pres">
      <dgm:prSet presAssocID="{736AE4E1-3D41-B743-A38E-AC5957C8EACF}" presName="txShp" presStyleLbl="node1" presStyleIdx="4" presStyleCnt="5">
        <dgm:presLayoutVars>
          <dgm:bulletEnabled val="1"/>
        </dgm:presLayoutVars>
      </dgm:prSet>
      <dgm:spPr/>
    </dgm:pt>
  </dgm:ptLst>
  <dgm:cxnLst>
    <dgm:cxn modelId="{FB8CD416-905D-1D48-9AFF-F8B3CF6C2686}" srcId="{A6205B6A-1299-D641-95D5-29A07A67CB71}" destId="{1557D7B9-4300-344F-803C-C12A9E5B7CB3}" srcOrd="1" destOrd="0" parTransId="{3466FD61-2580-A14E-B19A-B68E697CBCF5}" sibTransId="{0554B79B-77D9-6046-8C3A-9977F5AF4156}"/>
    <dgm:cxn modelId="{A05A9534-F26D-9F47-B33B-58C72FF85713}" type="presOf" srcId="{1557D7B9-4300-344F-803C-C12A9E5B7CB3}" destId="{86AE0F61-BFBD-734F-AA18-852B9DC4A23E}" srcOrd="0" destOrd="0" presId="urn:microsoft.com/office/officeart/2005/8/layout/vList3"/>
    <dgm:cxn modelId="{87D2624E-621C-AB41-BC38-FA225F07C86E}" type="presOf" srcId="{A6205B6A-1299-D641-95D5-29A07A67CB71}" destId="{B8422055-EE82-9548-860C-F7CB5E3B99F3}" srcOrd="0" destOrd="0" presId="urn:microsoft.com/office/officeart/2005/8/layout/vList3"/>
    <dgm:cxn modelId="{8D60F560-DF8C-E14C-B086-CE381853761A}" srcId="{A6205B6A-1299-D641-95D5-29A07A67CB71}" destId="{D6B1D442-1D56-D84F-9053-41E03FD38062}" srcOrd="3" destOrd="0" parTransId="{E12C6272-D0D6-7B4F-AA5B-DC79D5944067}" sibTransId="{C6D17E63-52E3-BF4B-8CF0-553C3F67F37E}"/>
    <dgm:cxn modelId="{453FE075-8574-7642-9B00-8383C471C8D1}" type="presOf" srcId="{1A7A43AB-D01D-4F48-9E68-36BD3E4BACC9}" destId="{140628F2-3120-A744-9725-8CAFDBF3BFEE}" srcOrd="0" destOrd="0" presId="urn:microsoft.com/office/officeart/2005/8/layout/vList3"/>
    <dgm:cxn modelId="{6A789F76-46FB-DB44-9146-9F6A9915237A}" type="presOf" srcId="{736AE4E1-3D41-B743-A38E-AC5957C8EACF}" destId="{1F40B335-336A-DA4B-93B7-C9FE9BF02DBC}" srcOrd="0" destOrd="0" presId="urn:microsoft.com/office/officeart/2005/8/layout/vList3"/>
    <dgm:cxn modelId="{E347729B-E5F4-0A42-A006-913111E6507C}" type="presOf" srcId="{4110FF78-C4A5-6A40-8543-7F9F1BC8C7D8}" destId="{3614D835-713D-8141-A265-A1E3FAEAE487}" srcOrd="0" destOrd="0" presId="urn:microsoft.com/office/officeart/2005/8/layout/vList3"/>
    <dgm:cxn modelId="{B514F9AE-4A7B-FF42-A78F-55D07294FA5F}" srcId="{A6205B6A-1299-D641-95D5-29A07A67CB71}" destId="{4110FF78-C4A5-6A40-8543-7F9F1BC8C7D8}" srcOrd="2" destOrd="0" parTransId="{5142BD0A-1C52-A849-BA5D-5F82D4DBE6F2}" sibTransId="{E0418D79-147D-8747-AA15-67635A2BF880}"/>
    <dgm:cxn modelId="{0229D7B8-E9A4-A944-89BE-EC14ADE76C74}" srcId="{A6205B6A-1299-D641-95D5-29A07A67CB71}" destId="{1A7A43AB-D01D-4F48-9E68-36BD3E4BACC9}" srcOrd="0" destOrd="0" parTransId="{F9DB131B-101D-3741-BC48-E67FC82AE915}" sibTransId="{33D5C7E1-3B6A-F746-8043-9B8B636CE813}"/>
    <dgm:cxn modelId="{996A8AB9-D218-8C4C-9E2B-FF9A80D8F2D5}" srcId="{A6205B6A-1299-D641-95D5-29A07A67CB71}" destId="{736AE4E1-3D41-B743-A38E-AC5957C8EACF}" srcOrd="4" destOrd="0" parTransId="{6D64F5E7-B8D3-BF40-81A5-B916666B68C7}" sibTransId="{867E12D6-3BF6-F64A-AFFB-F6FA5F9E9E52}"/>
    <dgm:cxn modelId="{B5CBF9CF-0926-2B47-9D24-F98852C8317F}" type="presOf" srcId="{D6B1D442-1D56-D84F-9053-41E03FD38062}" destId="{427FAC40-80E0-3843-B191-2FC5C59C865E}" srcOrd="0" destOrd="0" presId="urn:microsoft.com/office/officeart/2005/8/layout/vList3"/>
    <dgm:cxn modelId="{84EEF258-013B-5C48-90E3-9C1394DAE124}" type="presParOf" srcId="{B8422055-EE82-9548-860C-F7CB5E3B99F3}" destId="{45052179-2CEB-6E49-A5A0-D8A7E30574B2}" srcOrd="0" destOrd="0" presId="urn:microsoft.com/office/officeart/2005/8/layout/vList3"/>
    <dgm:cxn modelId="{36076FE6-F60B-254E-AA17-15871C695DA2}" type="presParOf" srcId="{45052179-2CEB-6E49-A5A0-D8A7E30574B2}" destId="{F4357CB7-78A8-184D-BA72-D4FCF64259A7}" srcOrd="0" destOrd="0" presId="urn:microsoft.com/office/officeart/2005/8/layout/vList3"/>
    <dgm:cxn modelId="{14D44F8B-63EB-7C4C-BB00-A4F099D88E1C}" type="presParOf" srcId="{45052179-2CEB-6E49-A5A0-D8A7E30574B2}" destId="{140628F2-3120-A744-9725-8CAFDBF3BFEE}" srcOrd="1" destOrd="0" presId="urn:microsoft.com/office/officeart/2005/8/layout/vList3"/>
    <dgm:cxn modelId="{9CB73464-94B2-AD43-A254-96D088D8BB93}" type="presParOf" srcId="{B8422055-EE82-9548-860C-F7CB5E3B99F3}" destId="{2834EB46-FF49-9A42-AD26-08F87D5040D2}" srcOrd="1" destOrd="0" presId="urn:microsoft.com/office/officeart/2005/8/layout/vList3"/>
    <dgm:cxn modelId="{502D93BD-E406-474A-BB46-13BDD79F6E53}" type="presParOf" srcId="{B8422055-EE82-9548-860C-F7CB5E3B99F3}" destId="{BC6EF7C7-BA42-6140-8677-7EDE9DBB555B}" srcOrd="2" destOrd="0" presId="urn:microsoft.com/office/officeart/2005/8/layout/vList3"/>
    <dgm:cxn modelId="{534FBFD1-1A4B-6D49-B1E2-AC68F902319D}" type="presParOf" srcId="{BC6EF7C7-BA42-6140-8677-7EDE9DBB555B}" destId="{295AA214-C216-B848-A91F-046A72EBD38A}" srcOrd="0" destOrd="0" presId="urn:microsoft.com/office/officeart/2005/8/layout/vList3"/>
    <dgm:cxn modelId="{EC9ED9F3-A71C-AB46-BBED-69C143E480DA}" type="presParOf" srcId="{BC6EF7C7-BA42-6140-8677-7EDE9DBB555B}" destId="{86AE0F61-BFBD-734F-AA18-852B9DC4A23E}" srcOrd="1" destOrd="0" presId="urn:microsoft.com/office/officeart/2005/8/layout/vList3"/>
    <dgm:cxn modelId="{73A8C8B1-6960-FE42-BC1F-AD063EB8606B}" type="presParOf" srcId="{B8422055-EE82-9548-860C-F7CB5E3B99F3}" destId="{276759F0-36DB-2A44-9039-47157217D2CE}" srcOrd="3" destOrd="0" presId="urn:microsoft.com/office/officeart/2005/8/layout/vList3"/>
    <dgm:cxn modelId="{BE6234FE-6ECA-1B46-9A1C-E900A222233C}" type="presParOf" srcId="{B8422055-EE82-9548-860C-F7CB5E3B99F3}" destId="{3EF3EF7B-FEC5-9D40-A8BF-85BCB3CE064B}" srcOrd="4" destOrd="0" presId="urn:microsoft.com/office/officeart/2005/8/layout/vList3"/>
    <dgm:cxn modelId="{A05F2590-50D9-9E49-94DF-5BE069713560}" type="presParOf" srcId="{3EF3EF7B-FEC5-9D40-A8BF-85BCB3CE064B}" destId="{94278393-1900-2D44-AF42-6363B8AD0E7F}" srcOrd="0" destOrd="0" presId="urn:microsoft.com/office/officeart/2005/8/layout/vList3"/>
    <dgm:cxn modelId="{C8B83695-1217-5C43-9259-047737CFBB5E}" type="presParOf" srcId="{3EF3EF7B-FEC5-9D40-A8BF-85BCB3CE064B}" destId="{3614D835-713D-8141-A265-A1E3FAEAE487}" srcOrd="1" destOrd="0" presId="urn:microsoft.com/office/officeart/2005/8/layout/vList3"/>
    <dgm:cxn modelId="{5710B65C-18B1-1E4B-ADE9-87DDD0D69BE2}" type="presParOf" srcId="{B8422055-EE82-9548-860C-F7CB5E3B99F3}" destId="{C12A2790-DD1B-E147-95B0-A2D6CAF877EB}" srcOrd="5" destOrd="0" presId="urn:microsoft.com/office/officeart/2005/8/layout/vList3"/>
    <dgm:cxn modelId="{8D537FB4-ED91-B340-AFCF-CD6BEA6984A1}" type="presParOf" srcId="{B8422055-EE82-9548-860C-F7CB5E3B99F3}" destId="{03A84CD0-0761-A84F-87D3-4EBC8510F524}" srcOrd="6" destOrd="0" presId="urn:microsoft.com/office/officeart/2005/8/layout/vList3"/>
    <dgm:cxn modelId="{6F1237DE-CC5B-C047-AAA7-F6D2B17ACE78}" type="presParOf" srcId="{03A84CD0-0761-A84F-87D3-4EBC8510F524}" destId="{C5ADE80C-E3A9-1F49-A204-2B3D12122E79}" srcOrd="0" destOrd="0" presId="urn:microsoft.com/office/officeart/2005/8/layout/vList3"/>
    <dgm:cxn modelId="{6DF8D710-063E-C74F-856C-FDE80F177F11}" type="presParOf" srcId="{03A84CD0-0761-A84F-87D3-4EBC8510F524}" destId="{427FAC40-80E0-3843-B191-2FC5C59C865E}" srcOrd="1" destOrd="0" presId="urn:microsoft.com/office/officeart/2005/8/layout/vList3"/>
    <dgm:cxn modelId="{3F0EF2C9-7F72-E34A-8696-EA5AFCDA6FD9}" type="presParOf" srcId="{B8422055-EE82-9548-860C-F7CB5E3B99F3}" destId="{31AA5E81-26F8-164B-A9BD-9132F52A6897}" srcOrd="7" destOrd="0" presId="urn:microsoft.com/office/officeart/2005/8/layout/vList3"/>
    <dgm:cxn modelId="{81330B5F-AC72-FD41-B769-EB3AA6A0F392}" type="presParOf" srcId="{B8422055-EE82-9548-860C-F7CB5E3B99F3}" destId="{08463B12-FA73-124B-B446-7E0AD663F774}" srcOrd="8" destOrd="0" presId="urn:microsoft.com/office/officeart/2005/8/layout/vList3"/>
    <dgm:cxn modelId="{EA20340E-DF03-8443-BAE0-87BE51691B8F}" type="presParOf" srcId="{08463B12-FA73-124B-B446-7E0AD663F774}" destId="{1401EDAD-FD08-CA4B-9C84-2E24A88B4702}" srcOrd="0" destOrd="0" presId="urn:microsoft.com/office/officeart/2005/8/layout/vList3"/>
    <dgm:cxn modelId="{87A027DF-609F-5B4B-85A1-2578CC009C8A}" type="presParOf" srcId="{08463B12-FA73-124B-B446-7E0AD663F774}" destId="{1F40B335-336A-DA4B-93B7-C9FE9BF02D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628F2-3120-A744-9725-8CAFDBF3BFEE}">
      <dsp:nvSpPr>
        <dsp:cNvPr id="0" name=""/>
        <dsp:cNvSpPr/>
      </dsp:nvSpPr>
      <dsp:spPr>
        <a:xfrm rot="10800000">
          <a:off x="1827857" y="4510"/>
          <a:ext cx="6414357" cy="848845"/>
        </a:xfrm>
        <a:prstGeom prst="homePlat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1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90% ağrı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çox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şiddətli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,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ən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şiddətli</a:t>
          </a:r>
          <a:endParaRPr lang="tr-TR" sz="2300" kern="1200" dirty="0"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2040068" y="4510"/>
        <a:ext cx="6202146" cy="848845"/>
      </dsp:txXfrm>
    </dsp:sp>
    <dsp:sp modelId="{F4357CB7-78A8-184D-BA72-D4FCF64259A7}">
      <dsp:nvSpPr>
        <dsp:cNvPr id="0" name=""/>
        <dsp:cNvSpPr/>
      </dsp:nvSpPr>
      <dsp:spPr>
        <a:xfrm>
          <a:off x="1403435" y="4510"/>
          <a:ext cx="848845" cy="8488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E0F61-BFBD-734F-AA18-852B9DC4A23E}">
      <dsp:nvSpPr>
        <dsp:cNvPr id="0" name=""/>
        <dsp:cNvSpPr/>
      </dsp:nvSpPr>
      <dsp:spPr>
        <a:xfrm rot="10800000">
          <a:off x="1827857" y="1106743"/>
          <a:ext cx="6414357" cy="848845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1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60%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sinə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ağrısı</a:t>
          </a:r>
        </a:p>
      </dsp:txBody>
      <dsp:txXfrm rot="10800000">
        <a:off x="2040068" y="1106743"/>
        <a:ext cx="6202146" cy="848845"/>
      </dsp:txXfrm>
    </dsp:sp>
    <dsp:sp modelId="{295AA214-C216-B848-A91F-046A72EBD38A}">
      <dsp:nvSpPr>
        <dsp:cNvPr id="0" name=""/>
        <dsp:cNvSpPr/>
      </dsp:nvSpPr>
      <dsp:spPr>
        <a:xfrm>
          <a:off x="1403435" y="1106743"/>
          <a:ext cx="848845" cy="8488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4D835-713D-8141-A265-A1E3FAEAE487}">
      <dsp:nvSpPr>
        <dsp:cNvPr id="0" name=""/>
        <dsp:cNvSpPr/>
      </dsp:nvSpPr>
      <dsp:spPr>
        <a:xfrm rot="10800000">
          <a:off x="1827857" y="2208975"/>
          <a:ext cx="6414357" cy="848845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1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64% ağrı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başlanğıcı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kəskin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, 50% sökücü-yırtıcı </a:t>
          </a:r>
        </a:p>
      </dsp:txBody>
      <dsp:txXfrm rot="10800000">
        <a:off x="2040068" y="2208975"/>
        <a:ext cx="6202146" cy="848845"/>
      </dsp:txXfrm>
    </dsp:sp>
    <dsp:sp modelId="{94278393-1900-2D44-AF42-6363B8AD0E7F}">
      <dsp:nvSpPr>
        <dsp:cNvPr id="0" name=""/>
        <dsp:cNvSpPr/>
      </dsp:nvSpPr>
      <dsp:spPr>
        <a:xfrm>
          <a:off x="1403435" y="2208975"/>
          <a:ext cx="848845" cy="8488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FAC40-80E0-3843-B191-2FC5C59C865E}">
      <dsp:nvSpPr>
        <dsp:cNvPr id="0" name=""/>
        <dsp:cNvSpPr/>
      </dsp:nvSpPr>
      <dsp:spPr>
        <a:xfrm rot="10800000">
          <a:off x="1827857" y="3311207"/>
          <a:ext cx="6414357" cy="848845"/>
        </a:xfrm>
        <a:prstGeom prst="homePlat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1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10%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sinkop</a:t>
          </a:r>
          <a:endParaRPr lang="tr-TR" sz="2300" kern="1200" dirty="0"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2040068" y="3311207"/>
        <a:ext cx="6202146" cy="848845"/>
      </dsp:txXfrm>
    </dsp:sp>
    <dsp:sp modelId="{C5ADE80C-E3A9-1F49-A204-2B3D12122E79}">
      <dsp:nvSpPr>
        <dsp:cNvPr id="0" name=""/>
        <dsp:cNvSpPr/>
      </dsp:nvSpPr>
      <dsp:spPr>
        <a:xfrm>
          <a:off x="1403435" y="3311207"/>
          <a:ext cx="848845" cy="8488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0B335-336A-DA4B-93B7-C9FE9BF02DBC}">
      <dsp:nvSpPr>
        <dsp:cNvPr id="0" name=""/>
        <dsp:cNvSpPr/>
      </dsp:nvSpPr>
      <dsp:spPr>
        <a:xfrm rot="10800000">
          <a:off x="1827857" y="4413439"/>
          <a:ext cx="6414357" cy="848845"/>
        </a:xfrm>
        <a:prstGeom prst="homePlate">
          <a:avLst/>
        </a:prstGeom>
        <a:solidFill>
          <a:srgbClr val="C06E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1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22% daha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əvvəl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keçirilmiş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ürək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cərrahiyəsi</a:t>
          </a:r>
          <a:r>
            <a:rPr lang="tr-TR" sz="2300" kern="12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 </a:t>
          </a:r>
          <a:r>
            <a:rPr lang="tr-TR" sz="2300" kern="1200" dirty="0" err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hekayəsi</a:t>
          </a:r>
          <a:endParaRPr lang="tr-TR" sz="2300" kern="1200" dirty="0"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2040068" y="4413439"/>
        <a:ext cx="6202146" cy="848845"/>
      </dsp:txXfrm>
    </dsp:sp>
    <dsp:sp modelId="{1401EDAD-FD08-CA4B-9C84-2E24A88B4702}">
      <dsp:nvSpPr>
        <dsp:cNvPr id="0" name=""/>
        <dsp:cNvSpPr/>
      </dsp:nvSpPr>
      <dsp:spPr>
        <a:xfrm>
          <a:off x="1403435" y="4413439"/>
          <a:ext cx="848845" cy="8488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AZ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314FA-1658-1747-8425-83D554AA5B4E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AZ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AZ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DF-6E97-FB4F-96E8-996AEE923673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33977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Large</a:t>
            </a:r>
            <a:r>
              <a:rPr lang="tr-TR" dirty="0"/>
              <a:t> </a:t>
            </a:r>
            <a:r>
              <a:rPr lang="tr-TR" dirty="0" err="1"/>
              <a:t>pleural</a:t>
            </a:r>
            <a:r>
              <a:rPr lang="tr-TR" dirty="0"/>
              <a:t> </a:t>
            </a:r>
            <a:r>
              <a:rPr lang="tr-TR" dirty="0" err="1"/>
              <a:t>effusions</a:t>
            </a:r>
            <a:r>
              <a:rPr lang="tr-TR" dirty="0"/>
              <a:t> </a:t>
            </a:r>
            <a:r>
              <a:rPr lang="tr-TR" dirty="0" err="1"/>
              <a:t>resulting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aortic</a:t>
            </a:r>
            <a:r>
              <a:rPr lang="tr-TR" dirty="0"/>
              <a:t> </a:t>
            </a:r>
            <a:r>
              <a:rPr lang="tr-TR" dirty="0" err="1"/>
              <a:t>bleeding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mediastinum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pleural</a:t>
            </a:r>
            <a:r>
              <a:rPr lang="tr-TR" dirty="0"/>
              <a:t> </a:t>
            </a:r>
            <a:r>
              <a:rPr lang="tr-TR" dirty="0" err="1"/>
              <a:t>space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rare</a:t>
            </a:r>
            <a:endParaRPr lang="tr-AZ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DFDF-6E97-FB4F-96E8-996AEE923673}" type="slidenum">
              <a:rPr lang="tr-AZ" smtClean="0"/>
              <a:t>16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29644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</a:t>
            </a:r>
            <a:r>
              <a:rPr lang="tr-AZ" dirty="0"/>
              <a:t>mmediate – derhal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DFDF-6E97-FB4F-96E8-996AEE923673}" type="slidenum">
              <a:rPr lang="tr-AZ" smtClean="0"/>
              <a:t>35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99035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D652D5-4DF0-534A-9636-479308821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070517-87E7-C041-BBD7-B08795824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96C7A9-A47F-F349-8D84-A4F42F69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F5F376-AFEE-5F46-B3A5-0CF91D852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58C342-5C29-8847-8938-06FE63E4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82140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FA509C-B61D-F04C-9023-D9C80781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623B351-5C84-D140-AF69-62970CA4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5C3ED1-E873-AC4B-9B22-1FDEF2C1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B400FE7-9DEA-CE40-95B5-5FD4482B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EE4FD34-CCA3-2343-ACBE-8D0ABE9C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68267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600DD84-8F52-114F-BC41-61FB697E7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C7095A8-33B6-E043-AF1E-6BEC1060F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9C3E2-3DE9-A445-A66D-DAD07A9BB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B0E90F2-D153-764D-AB9B-61087936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B67C74-FA6A-9942-A9DE-0060B674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7060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7547A1-AFDF-1745-8ECF-082A46C2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277DBB-704E-A147-A538-C5D4A7A3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862055-7ED2-714B-B59E-BF2B6A59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6EED63C-991E-544A-890F-A1E01D3F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D946E1-DE47-1044-8D6D-DDCBB64B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58708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CDE950-BD4D-614B-B511-E8DD9DC0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C2C64F4-A4AE-0A41-AA09-B34D52DC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28A2F6-71F2-B548-B30C-5008B546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EC521A-046C-AB41-ADB6-47F017AA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A5B0E3-0F9E-A04E-9BEB-BCE65FAD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5493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65E0FB-6F87-9844-A7B7-8B7D3164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6E1F26-81CE-AA44-A11F-7E986122C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6A004D-96BE-304B-AABA-0D40DCBF2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2E489D2-5E48-354E-9CD5-C7CED8AD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CEC6A46-6B9F-2449-90AD-7B8F5AB2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5675A5-E8C3-424D-BF65-B60E418F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17513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063CC7-9B4C-0D4F-BC40-4657ABBF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AB32B78-1E63-8247-A6F7-E703A039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22F8EBB-5B2F-9944-A4EC-28A020576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F24BA95-EFF5-724B-BA45-5D6142462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FDC2B5D-6826-7344-B346-EDF8A52D5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86CF43-1C6E-3D45-9CAE-A058B2E7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B86895E-49B4-E84C-ABDC-56A9D90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FD529C8-741C-C542-90D8-DEB5894B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06056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45FFD6-5428-AF45-BE04-87BA83BC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A63C3D0-923C-1A4E-A54B-1FCBA3AE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CF3723D-2644-004A-8449-6CFC6335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0514721-F55D-3E4E-8623-28574588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55411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86CAB8C-ABBD-A243-9DE6-930925FE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0B62A72-D04B-F148-BC95-856DBC98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67FD14-E6FE-3F42-97ED-72BB38CF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167874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2E7767-6461-7F4C-B3D8-B4610AB8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0C3778-7291-294D-A63C-DE92BE1CC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8450F71-A03A-7D41-A27C-F5CC89C86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180B1D-97D1-AE43-9C80-A916735F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6252AFE-6C95-7742-906A-3BC66854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C1920DD-BB54-6546-B800-7CC6C4DB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77425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492E8D-003D-A44B-8A04-B7B8A02E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5DEC38F-EFCE-3544-A0BD-0C3F7B0F0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AZ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EADF822-1CEC-4D46-B571-400AFCB23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4B7A9D1-08D2-324E-B489-4E7F1BC0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327245F-9BB6-C44B-939B-A929CDB8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AZ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6708725-4FFA-F142-8D91-B226A2EA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284893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F2433BA-91DB-8643-8A5B-92BCC8DF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tr-AZ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73F8A53-694B-A34A-8AB9-75D2E0691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AZ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014C41-D8D2-2244-B2F1-5EB5892F5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102FE-7E14-084B-9D5A-FFBFC8A8BD79}" type="datetimeFigureOut">
              <a:rPr lang="tr-AZ" smtClean="0"/>
              <a:t>1.04.2023</a:t>
            </a:fld>
            <a:endParaRPr lang="tr-AZ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72CCEA-EE6F-8D48-A060-EBABCC8A6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AZ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D694B6-972B-B54A-B6D8-6E3BFD268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FBE0-15A1-9D43-87F6-FD56A890B0BB}" type="slidenum">
              <a:rPr lang="tr-AZ" smtClean="0"/>
              <a:t>‹#›</a:t>
            </a:fld>
            <a:endParaRPr lang="tr-AZ"/>
          </a:p>
        </p:txBody>
      </p:sp>
    </p:spTree>
    <p:extLst>
      <p:ext uri="{BB962C8B-B14F-4D97-AF65-F5344CB8AC3E}">
        <p14:creationId xmlns:p14="http://schemas.microsoft.com/office/powerpoint/2010/main" val="330963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adiopaedia.org/users/calum-worsley?lang=u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adiopaedia.org/users/calum-worsley?lang=us" TargetMode="Externa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jtcvs.2010.07.081" TargetMode="Externa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ajournals.org/reader/content/186827cfa2f/10.1161/CIR.0000000000001106/format/epub/EPUB/xhtml/index.xhtml?hmac=1680256902-P0hSNMykWukoawUzZrW%2BZZpkIPHr2tuCBCh%2Bjwf5I0g%3D#R41" TargetMode="External"/><Relationship Id="rId2" Type="http://schemas.openxmlformats.org/officeDocument/2006/relationships/hyperlink" Target="https://www.ahajournals.org/reader/content/186827cfa2f/10.1161/CIR.0000000000001106/format/epub/EPUB/xhtml/index.xhtml?hmac=1680256902-P0hSNMykWukoawUzZrW%2BZZpkIPHr2tuCBCh%2Bjwf5I0g%3D#R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2B067C-C39F-C346-A623-22B9A8D3B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209"/>
            <a:ext cx="9144000" cy="2387600"/>
          </a:xfrm>
        </p:spPr>
        <p:txBody>
          <a:bodyPr>
            <a:normAutofit/>
          </a:bodyPr>
          <a:lstStyle/>
          <a:p>
            <a:r>
              <a:rPr lang="tr-TR" sz="4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</a:t>
            </a:r>
            <a:r>
              <a:rPr lang="tr-AZ" sz="4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rək Komandasının qorxulu yuxusu – Kəskin Aort Disseksiyası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85B26C8-4FD9-7949-9A84-A6586E0AB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3169" y="2992429"/>
            <a:ext cx="9848850" cy="1655762"/>
          </a:xfrm>
        </p:spPr>
        <p:txBody>
          <a:bodyPr>
            <a:normAutofit/>
          </a:bodyPr>
          <a:lstStyle/>
          <a:p>
            <a:r>
              <a:rPr lang="tr-AZ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01. 04. 2023</a:t>
            </a:r>
          </a:p>
          <a:p>
            <a:r>
              <a:rPr lang="tr-AZ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Dr. Aysel İSLAMLI  </a:t>
            </a:r>
            <a:r>
              <a:rPr lang="tr-AZ" sz="2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FESC, FHFA ESC</a:t>
            </a:r>
          </a:p>
          <a:p>
            <a:r>
              <a:rPr lang="tr-TR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B</a:t>
            </a:r>
            <a:r>
              <a:rPr lang="tr-AZ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akı Sağlamlıq Mərkəzi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1A5E3EA-CD39-594C-8224-9745FB74D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806" y="5467678"/>
            <a:ext cx="2877430" cy="1112756"/>
          </a:xfrm>
          <a:prstGeom prst="rect">
            <a:avLst/>
          </a:prstGeom>
          <a:effectLst>
            <a:reflection stA="79441" endPos="33055" dist="508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38C0880-309B-F64F-8CC3-DAE026C8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82" y="2992429"/>
            <a:ext cx="3902367" cy="3168051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215403" stA="93000" endPos="29000" dist="50800" dir="5400000" sy="-100000" algn="bl" rotWithShape="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F8616C9-6445-AE45-AEF2-1CA13445E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450" y="213679"/>
            <a:ext cx="2197100" cy="914400"/>
          </a:xfrm>
          <a:prstGeom prst="rect">
            <a:avLst/>
          </a:prstGeom>
          <a:effectLst>
            <a:reflection blurRad="232866" stA="87000" endPos="28977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8680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DA28AD-EAFC-064E-B97B-72A87441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56" y="258991"/>
            <a:ext cx="3476625" cy="1019971"/>
          </a:xfrm>
        </p:spPr>
        <p:txBody>
          <a:bodyPr>
            <a:noAutofit/>
          </a:bodyPr>
          <a:lstStyle/>
          <a:p>
            <a:r>
              <a:rPr lang="tr-AZ" sz="3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 təsnifatı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748AF2-011A-124B-A5D6-EA0F184A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94" y="836419"/>
            <a:ext cx="6007945" cy="559661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FAD61BB-C466-D54B-8BF1-40F473D2B6F8}"/>
              </a:ext>
            </a:extLst>
          </p:cNvPr>
          <p:cNvSpPr txBox="1"/>
          <p:nvPr/>
        </p:nvSpPr>
        <p:spPr>
          <a:xfrm>
            <a:off x="554216" y="6344570"/>
            <a:ext cx="11349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Aorta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disseksiyası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üçün geniş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istifadə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olunan 2 anatomik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təsnifat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sistemi var: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DeBakey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sistemi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Stanford sistemi</a:t>
            </a:r>
            <a:endParaRPr lang="tr-A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C1E0E68-279C-5A4D-B313-5634161B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48" y="3429000"/>
            <a:ext cx="3838938" cy="18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2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A5817E-9980-0E4F-9B9E-A339984A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92" y="2255119"/>
            <a:ext cx="11396816" cy="1844932"/>
          </a:xfrm>
        </p:spPr>
        <p:txBody>
          <a:bodyPr>
            <a:normAutofit/>
          </a:bodyPr>
          <a:lstStyle/>
          <a:p>
            <a:pPr algn="ctr"/>
            <a:r>
              <a:rPr lang="tr-TR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DİAQNOZ QOYMA </a:t>
            </a:r>
            <a:r>
              <a:rPr lang="tr-AZ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</a:t>
            </a:r>
            <a:br>
              <a:rPr lang="tr-AZ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AZ" sz="40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müddəti nə qədər uzanarsa, ölüm faizləri sürətlə artar</a:t>
            </a:r>
          </a:p>
        </p:txBody>
      </p:sp>
    </p:spTree>
    <p:extLst>
      <p:ext uri="{BB962C8B-B14F-4D97-AF65-F5344CB8AC3E}">
        <p14:creationId xmlns:p14="http://schemas.microsoft.com/office/powerpoint/2010/main" val="284352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C28F4A-40B9-4C42-BC88-CD68A6DF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0" y="84666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tr-AZ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ekayə</a:t>
            </a: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B599B277-886A-D449-BB39-73CBD232E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8321193"/>
              </p:ext>
            </p:extLst>
          </p:nvPr>
        </p:nvGraphicFramePr>
        <p:xfrm>
          <a:off x="1303580" y="528637"/>
          <a:ext cx="9645650" cy="526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2689A5B7-3E55-5646-B864-D6DEFBCFF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660" y="5921904"/>
            <a:ext cx="9131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424E2C-1385-4940-A92A-4CA02A14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ağırlaşmaların </a:t>
            </a:r>
            <a:r>
              <a:rPr lang="tr-TR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mənşəyi</a:t>
            </a:r>
            <a:r>
              <a:rPr lang="tr-TR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nəticəsi</a:t>
            </a:r>
            <a:endParaRPr lang="tr-AZ" sz="36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E3A846B3-4F19-F146-8F5E-A135A5533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73420"/>
              </p:ext>
            </p:extLst>
          </p:nvPr>
        </p:nvGraphicFramePr>
        <p:xfrm>
          <a:off x="1290638" y="1095491"/>
          <a:ext cx="9684026" cy="51989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42013">
                  <a:extLst>
                    <a:ext uri="{9D8B030D-6E8A-4147-A177-3AD203B41FA5}">
                      <a16:colId xmlns:a16="http://schemas.microsoft.com/office/drawing/2014/main" val="1647096079"/>
                    </a:ext>
                  </a:extLst>
                </a:gridCol>
                <a:gridCol w="4842013">
                  <a:extLst>
                    <a:ext uri="{9D8B030D-6E8A-4147-A177-3AD203B41FA5}">
                      <a16:colId xmlns:a16="http://schemas.microsoft.com/office/drawing/2014/main" val="2302974833"/>
                    </a:ext>
                  </a:extLst>
                </a:gridCol>
              </a:tblGrid>
              <a:tr h="420396"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err="1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kl</a:t>
                      </a:r>
                      <a:r>
                        <a:rPr lang="tr-AZ" sz="2400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linik əlamətlər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ar</a:t>
                      </a:r>
                      <a:r>
                        <a:rPr lang="tr-AZ" sz="2400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teriya və zərər çəkən bölgə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729768"/>
                  </a:ext>
                </a:extLst>
              </a:tr>
              <a:tr h="587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ort qapaq çatışmazlığı və ürək çatışmazlığı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ort qapağı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939025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iyokard infarktı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oronar arteriyalar (əsas da sağ)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615176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ardiak tamponad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perikard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988765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hemotorax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toraks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900527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orner sindromu (ptoz, miozis, anhidroz)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uperior servikal simpatik ganglion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26522"/>
                  </a:ext>
                </a:extLst>
              </a:tr>
              <a:tr h="5886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 err="1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insult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və sinkop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raxiosefalik, umumi karotid və ya subklavian arteriya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776636"/>
                  </a:ext>
                </a:extLst>
              </a:tr>
              <a:tr h="5878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y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uxarı ərtaflarda nəbzsizlik, hipotenziya, ağrı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 err="1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subklavian</a:t>
                      </a: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tr-TR" b="0" dirty="0" err="1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arteriya</a:t>
                      </a:r>
                      <a:endParaRPr lang="tr-AZ" b="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28772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arapleji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pinal və vertebral arteriyalar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160257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k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ürək və flank ağrı – böyrək çatışmazlığı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enal arteriyalar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958128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 err="1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q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arın ağrısı, mezenter işemiya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ç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ölyak və ya mezenter arteriyalar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080192"/>
                  </a:ext>
                </a:extLst>
              </a:tr>
              <a:tr h="3363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şağı ekstremite ağrısı, nəbzsizlik, gücsüzlük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ü</a:t>
                      </a:r>
                      <a:r>
                        <a:rPr lang="tr-AZ" b="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mumi iliak arteriya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403345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75A3746A-7DBC-1848-9092-6F3DC74848DD}"/>
              </a:ext>
            </a:extLst>
          </p:cNvPr>
          <p:cNvSpPr txBox="1"/>
          <p:nvPr/>
        </p:nvSpPr>
        <p:spPr>
          <a:xfrm>
            <a:off x="7853362" y="60643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066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560D74A-2791-7B43-8731-85035CC9F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2" y="1676605"/>
            <a:ext cx="11859135" cy="2231718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142825" stA="89000" endPos="46535" dist="50800" dir="5400000" sy="-100000" algn="bl" rotWithShape="0"/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0BDB377-077C-7348-97F9-4080538DACAD}"/>
              </a:ext>
            </a:extLst>
          </p:cNvPr>
          <p:cNvSpPr txBox="1"/>
          <p:nvPr/>
        </p:nvSpPr>
        <p:spPr>
          <a:xfrm>
            <a:off x="4488425" y="6023351"/>
            <a:ext cx="75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12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65B714-A423-7A44-8220-83CAC7E6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36" y="258540"/>
            <a:ext cx="10515600" cy="1325563"/>
          </a:xfrm>
        </p:spPr>
        <p:txBody>
          <a:bodyPr>
            <a:normAutofit/>
          </a:bodyPr>
          <a:lstStyle/>
          <a:p>
            <a:r>
              <a:rPr lang="tr-A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klinik</a:t>
            </a:r>
            <a:r>
              <a:rPr lang="tr-AZ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EC1D7D-E7E1-D44B-9FB5-CB073395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48" y="2147159"/>
            <a:ext cx="11469478" cy="4238893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/>
              <a:t> AAS-</a:t>
            </a:r>
            <a:r>
              <a:rPr lang="tr-TR" sz="2000" dirty="0" err="1"/>
              <a:t>nin</a:t>
            </a:r>
            <a:r>
              <a:rPr lang="tr-TR" sz="2000" dirty="0"/>
              <a:t> </a:t>
            </a:r>
            <a:r>
              <a:rPr lang="tr-TR" sz="2000" dirty="0" err="1"/>
              <a:t>klassik</a:t>
            </a:r>
            <a:r>
              <a:rPr lang="tr-TR" sz="2000" dirty="0"/>
              <a:t> </a:t>
            </a:r>
            <a:r>
              <a:rPr lang="tr-TR" sz="2000" dirty="0" err="1"/>
              <a:t>dərslik</a:t>
            </a:r>
            <a:r>
              <a:rPr lang="tr-TR" sz="2000" dirty="0"/>
              <a:t> </a:t>
            </a:r>
            <a:r>
              <a:rPr lang="tr-TR" sz="2000" dirty="0" err="1"/>
              <a:t>təsviri</a:t>
            </a:r>
            <a:r>
              <a:rPr lang="tr-TR" sz="2000" dirty="0"/>
              <a:t> - </a:t>
            </a:r>
            <a:r>
              <a:rPr lang="tr-TR" sz="2000" dirty="0" err="1"/>
              <a:t>kəskin</a:t>
            </a:r>
            <a:r>
              <a:rPr lang="tr-TR" sz="2000" dirty="0"/>
              <a:t> "yırtıcı" ağrılarıdır, </a:t>
            </a:r>
            <a:r>
              <a:rPr lang="tr-TR" sz="2000" dirty="0" err="1"/>
              <a:t>xəstələr</a:t>
            </a:r>
            <a:r>
              <a:rPr lang="tr-TR" sz="2000" dirty="0"/>
              <a:t> daha </a:t>
            </a:r>
            <a:r>
              <a:rPr lang="tr-TR" sz="2000" dirty="0" err="1"/>
              <a:t>çox</a:t>
            </a:r>
            <a:r>
              <a:rPr lang="tr-TR" sz="2000" dirty="0"/>
              <a:t> </a:t>
            </a:r>
            <a:r>
              <a:rPr lang="tr-TR" sz="2000" dirty="0" err="1"/>
              <a:t>sinə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ya </a:t>
            </a:r>
            <a:r>
              <a:rPr lang="tr-TR" sz="2000" dirty="0" err="1"/>
              <a:t>kürək</a:t>
            </a:r>
            <a:r>
              <a:rPr lang="tr-TR" sz="2000" dirty="0"/>
              <a:t> </a:t>
            </a:r>
            <a:r>
              <a:rPr lang="tr-TR" sz="2000" dirty="0" err="1"/>
              <a:t>nahiyəsində</a:t>
            </a:r>
            <a:r>
              <a:rPr lang="tr-TR" sz="2000" dirty="0"/>
              <a:t>  (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bəzən</a:t>
            </a:r>
            <a:r>
              <a:rPr lang="tr-TR" sz="2000" dirty="0"/>
              <a:t> </a:t>
            </a:r>
            <a:r>
              <a:rPr lang="tr-TR" sz="2000" dirty="0" err="1"/>
              <a:t>qarın</a:t>
            </a:r>
            <a:r>
              <a:rPr lang="tr-TR" sz="2000" dirty="0"/>
              <a:t>) </a:t>
            </a:r>
            <a:r>
              <a:rPr lang="tr-TR" sz="2000" dirty="0" err="1"/>
              <a:t>şiddətli</a:t>
            </a:r>
            <a:r>
              <a:rPr lang="tr-TR" sz="2000" dirty="0"/>
              <a:t> "</a:t>
            </a:r>
            <a:r>
              <a:rPr lang="tr-TR" sz="2000" dirty="0" err="1"/>
              <a:t>kəskin</a:t>
            </a:r>
            <a:r>
              <a:rPr lang="tr-TR" sz="2000" dirty="0"/>
              <a:t>" </a:t>
            </a:r>
            <a:r>
              <a:rPr lang="tr-TR" sz="2000" dirty="0" err="1"/>
              <a:t>və</a:t>
            </a:r>
            <a:r>
              <a:rPr lang="tr-TR" sz="2000" dirty="0"/>
              <a:t> ya "</a:t>
            </a:r>
            <a:r>
              <a:rPr lang="tr-TR" sz="2000" dirty="0" err="1"/>
              <a:t>bıçaqlanan</a:t>
            </a:r>
            <a:r>
              <a:rPr lang="tr-TR" sz="2000" dirty="0"/>
              <a:t>" ağrının </a:t>
            </a:r>
            <a:r>
              <a:rPr lang="tr-TR" sz="2000" dirty="0" err="1"/>
              <a:t>qəfil</a:t>
            </a:r>
            <a:r>
              <a:rPr lang="tr-TR" sz="2000" dirty="0"/>
              <a:t> </a:t>
            </a:r>
            <a:r>
              <a:rPr lang="tr-TR" sz="2000" dirty="0" err="1"/>
              <a:t>başlanğıcını</a:t>
            </a:r>
            <a:r>
              <a:rPr lang="tr-TR" sz="2000" dirty="0"/>
              <a:t> </a:t>
            </a:r>
            <a:r>
              <a:rPr lang="tr-TR" sz="2000" dirty="0" err="1"/>
              <a:t>bildirirlər</a:t>
            </a:r>
            <a:r>
              <a:rPr lang="tr-TR" sz="2000" dirty="0"/>
              <a:t>. </a:t>
            </a:r>
            <a:r>
              <a:rPr lang="tr-TR" sz="2000" dirty="0" err="1"/>
              <a:t>Disseksiya</a:t>
            </a:r>
            <a:r>
              <a:rPr lang="tr-TR" sz="2000" dirty="0"/>
              <a:t> yayıldığı </a:t>
            </a:r>
            <a:r>
              <a:rPr lang="tr-TR" sz="2000" dirty="0" err="1"/>
              <a:t>bölgə</a:t>
            </a:r>
            <a:r>
              <a:rPr lang="tr-TR" sz="2000" dirty="0"/>
              <a:t> </a:t>
            </a:r>
            <a:r>
              <a:rPr lang="tr-TR" sz="2000" dirty="0" err="1"/>
              <a:t>üzrə</a:t>
            </a:r>
            <a:r>
              <a:rPr lang="tr-TR" sz="2000" dirty="0"/>
              <a:t> ağrının </a:t>
            </a:r>
            <a:r>
              <a:rPr lang="tr-TR" sz="2000" dirty="0" err="1"/>
              <a:t>xarakteri</a:t>
            </a:r>
            <a:r>
              <a:rPr lang="tr-TR" sz="2000" dirty="0"/>
              <a:t> </a:t>
            </a:r>
            <a:r>
              <a:rPr lang="tr-TR" sz="2000" dirty="0" err="1"/>
              <a:t>də</a:t>
            </a:r>
            <a:r>
              <a:rPr lang="tr-TR" sz="2000" dirty="0"/>
              <a:t> </a:t>
            </a:r>
            <a:r>
              <a:rPr lang="tr-TR" sz="2000" dirty="0" err="1"/>
              <a:t>dəyiş</a:t>
            </a:r>
            <a:r>
              <a:rPr lang="tr-AZ" sz="2000" dirty="0"/>
              <a:t>ə bilər.</a:t>
            </a:r>
            <a:endParaRPr lang="tr-TR" sz="2000" dirty="0"/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/>
              <a:t> Yol </a:t>
            </a:r>
            <a:r>
              <a:rPr lang="tr-TR" sz="2000" dirty="0" err="1"/>
              <a:t>qəzalarında</a:t>
            </a:r>
            <a:r>
              <a:rPr lang="tr-TR" sz="2000" dirty="0"/>
              <a:t> </a:t>
            </a:r>
            <a:r>
              <a:rPr lang="tr-TR" sz="2000" dirty="0" err="1"/>
              <a:t>ölən</a:t>
            </a:r>
            <a:r>
              <a:rPr lang="tr-TR" sz="2000" dirty="0"/>
              <a:t> </a:t>
            </a:r>
            <a:r>
              <a:rPr lang="tr-TR" sz="2000" dirty="0" err="1"/>
              <a:t>qurbanların</a:t>
            </a:r>
            <a:r>
              <a:rPr lang="tr-TR" sz="2000" dirty="0"/>
              <a:t> </a:t>
            </a:r>
            <a:r>
              <a:rPr lang="tr-TR" sz="2000" dirty="0" err="1"/>
              <a:t>təxminən</a:t>
            </a:r>
            <a:r>
              <a:rPr lang="tr-TR" sz="2000" dirty="0"/>
              <a:t> 20% -</a:t>
            </a:r>
            <a:r>
              <a:rPr lang="tr-TR" sz="2000" dirty="0" err="1"/>
              <a:t>ində</a:t>
            </a:r>
            <a:r>
              <a:rPr lang="tr-TR" sz="2000" dirty="0"/>
              <a:t> </a:t>
            </a:r>
            <a:r>
              <a:rPr lang="tr-TR" sz="2000" dirty="0" err="1"/>
              <a:t>aortanın</a:t>
            </a:r>
            <a:r>
              <a:rPr lang="tr-TR" sz="2000" dirty="0"/>
              <a:t> yırtıldığını –</a:t>
            </a:r>
            <a:r>
              <a:rPr lang="tr-TR" sz="2000" dirty="0" err="1"/>
              <a:t>transseksiyon</a:t>
            </a:r>
            <a:r>
              <a:rPr lang="tr-TR" sz="2000" dirty="0"/>
              <a:t> olduğu bildirildi. </a:t>
            </a:r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IRAD-</a:t>
            </a:r>
            <a:r>
              <a:rPr lang="tr-TR" sz="2000" dirty="0"/>
              <a:t>da, </a:t>
            </a:r>
            <a:r>
              <a:rPr lang="tr-TR" sz="2000" dirty="0" err="1"/>
              <a:t>köç</a:t>
            </a:r>
            <a:r>
              <a:rPr lang="tr-TR" sz="2000" dirty="0"/>
              <a:t> </a:t>
            </a:r>
            <a:r>
              <a:rPr lang="tr-TR" sz="2000" dirty="0" err="1"/>
              <a:t>edən</a:t>
            </a:r>
            <a:r>
              <a:rPr lang="tr-TR" sz="2000" dirty="0"/>
              <a:t> ağrı - </a:t>
            </a:r>
            <a:r>
              <a:rPr lang="tr-TR" sz="2000" dirty="0" err="1"/>
              <a:t>Kəskin</a:t>
            </a:r>
            <a:r>
              <a:rPr lang="tr-TR" sz="2000" dirty="0"/>
              <a:t> tip A AD olan </a:t>
            </a:r>
            <a:r>
              <a:rPr lang="tr-TR" sz="2000" dirty="0" err="1"/>
              <a:t>xəstələrin</a:t>
            </a:r>
            <a:r>
              <a:rPr lang="tr-TR" sz="2000" dirty="0"/>
              <a:t> ,15% -</a:t>
            </a:r>
            <a:r>
              <a:rPr lang="tr-TR" sz="2000" dirty="0" err="1"/>
              <a:t>ində</a:t>
            </a:r>
            <a:r>
              <a:rPr lang="tr-TR" sz="2000" dirty="0"/>
              <a:t> </a:t>
            </a:r>
            <a:r>
              <a:rPr lang="tr-TR" sz="2000" dirty="0" err="1"/>
              <a:t>müşahidə</a:t>
            </a:r>
            <a:r>
              <a:rPr lang="tr-TR" sz="2000" dirty="0"/>
              <a:t> </a:t>
            </a:r>
            <a:r>
              <a:rPr lang="tr-TR" sz="2000" dirty="0" err="1"/>
              <a:t>edilmişdir</a:t>
            </a:r>
            <a:r>
              <a:rPr lang="tr-TR" sz="2000" dirty="0"/>
              <a:t> </a:t>
            </a:r>
            <a:r>
              <a:rPr lang="tr-TR" sz="2000" dirty="0" err="1"/>
              <a:t>kəskin</a:t>
            </a:r>
            <a:r>
              <a:rPr lang="tr-TR" sz="2000" dirty="0"/>
              <a:t> tip B olanların </a:t>
            </a:r>
            <a:r>
              <a:rPr lang="tr-TR" sz="2000" dirty="0" err="1"/>
              <a:t>təxminən</a:t>
            </a:r>
            <a:r>
              <a:rPr lang="tr-TR" sz="2000" dirty="0"/>
              <a:t> 20%-i.</a:t>
            </a:r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/>
              <a:t> </a:t>
            </a:r>
            <a:r>
              <a:rPr lang="tr-TR" sz="2000" dirty="0" err="1"/>
              <a:t>Nəbz</a:t>
            </a:r>
            <a:r>
              <a:rPr lang="tr-TR" sz="2000" dirty="0"/>
              <a:t> </a:t>
            </a:r>
            <a:r>
              <a:rPr lang="tr-TR" sz="2000" dirty="0" err="1"/>
              <a:t>çatışmazlığı</a:t>
            </a:r>
            <a:r>
              <a:rPr lang="tr-TR" sz="2000" dirty="0"/>
              <a:t> </a:t>
            </a:r>
            <a:r>
              <a:rPr lang="tr-TR" sz="2000" dirty="0" err="1"/>
              <a:t>xəstələrin</a:t>
            </a:r>
            <a:r>
              <a:rPr lang="tr-TR" sz="2000" dirty="0"/>
              <a:t> 30%  A tipli AD </a:t>
            </a:r>
            <a:r>
              <a:rPr lang="tr-TR" sz="2000" dirty="0" err="1"/>
              <a:t>və</a:t>
            </a:r>
            <a:r>
              <a:rPr lang="tr-TR" sz="2000" dirty="0"/>
              <a:t> 15% B tipi olanlarda görülür,  aşağı </a:t>
            </a:r>
            <a:r>
              <a:rPr lang="tr-TR" sz="2000" dirty="0" err="1"/>
              <a:t>ətrafların</a:t>
            </a:r>
            <a:r>
              <a:rPr lang="tr-TR" sz="2000" dirty="0"/>
              <a:t> </a:t>
            </a:r>
            <a:r>
              <a:rPr lang="tr-TR" sz="2000" dirty="0" err="1"/>
              <a:t>işemiyası</a:t>
            </a:r>
            <a:r>
              <a:rPr lang="tr-TR" sz="2000" dirty="0"/>
              <a:t> nadir görülür</a:t>
            </a:r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/>
              <a:t> </a:t>
            </a:r>
            <a:r>
              <a:rPr lang="tr-TR" sz="2000" dirty="0" err="1"/>
              <a:t>Kəskin</a:t>
            </a:r>
            <a:r>
              <a:rPr lang="tr-TR" sz="2000" dirty="0"/>
              <a:t> tip A AD </a:t>
            </a:r>
            <a:r>
              <a:rPr lang="tr-TR" sz="2000" dirty="0" err="1"/>
              <a:t>mortallıq</a:t>
            </a:r>
            <a:r>
              <a:rPr lang="tr-TR" sz="2000" dirty="0"/>
              <a:t> 2 </a:t>
            </a:r>
            <a:r>
              <a:rPr lang="tr-TR" sz="2000" dirty="0" err="1"/>
              <a:t>dəfə</a:t>
            </a:r>
            <a:r>
              <a:rPr lang="tr-TR" sz="2000" dirty="0"/>
              <a:t> daha </a:t>
            </a:r>
            <a:r>
              <a:rPr lang="tr-TR" sz="2000" dirty="0" err="1"/>
              <a:t>yüksək</a:t>
            </a:r>
            <a:r>
              <a:rPr lang="tr-TR" sz="2000" dirty="0"/>
              <a:t> </a:t>
            </a:r>
            <a:r>
              <a:rPr lang="tr-TR" sz="2000" dirty="0" err="1"/>
              <a:t>olub</a:t>
            </a:r>
            <a:r>
              <a:rPr lang="tr-TR" sz="2000" dirty="0"/>
              <a:t> 25% </a:t>
            </a:r>
            <a:r>
              <a:rPr lang="tr-TR" sz="2000" dirty="0" err="1"/>
              <a:t>və</a:t>
            </a:r>
            <a:r>
              <a:rPr lang="tr-TR" sz="2000" dirty="0"/>
              <a:t> tip b </a:t>
            </a:r>
            <a:r>
              <a:rPr lang="tr-TR" sz="2000"/>
              <a:t>AD 12% </a:t>
            </a:r>
            <a:r>
              <a:rPr lang="tr-TR" sz="2000" dirty="0"/>
              <a:t>-</a:t>
            </a:r>
            <a:r>
              <a:rPr lang="tr-TR" sz="2000" dirty="0" err="1"/>
              <a:t>dir</a:t>
            </a:r>
            <a:endParaRPr lang="tr-TR" sz="2000" dirty="0"/>
          </a:p>
          <a:p>
            <a:pPr marL="0" indent="0" algn="just">
              <a:buClr>
                <a:srgbClr val="FF0000"/>
              </a:buClr>
              <a:buNone/>
            </a:pPr>
            <a:r>
              <a:rPr lang="tr-TR" sz="2000" dirty="0"/>
              <a:t>(tip A 20% </a:t>
            </a:r>
            <a:r>
              <a:rPr lang="tr-TR" sz="2000" dirty="0" err="1"/>
              <a:t>tamponadla</a:t>
            </a:r>
            <a:r>
              <a:rPr lang="tr-TR" sz="2000" dirty="0"/>
              <a:t> </a:t>
            </a:r>
            <a:r>
              <a:rPr lang="tr-TR" sz="2000" dirty="0" err="1"/>
              <a:t>müşayət</a:t>
            </a:r>
            <a:r>
              <a:rPr lang="tr-TR" sz="2000" dirty="0"/>
              <a:t> olunur, bu </a:t>
            </a:r>
            <a:r>
              <a:rPr lang="tr-TR" sz="2000" dirty="0" err="1"/>
              <a:t>mortallığın</a:t>
            </a:r>
            <a:r>
              <a:rPr lang="tr-TR" sz="2000" dirty="0"/>
              <a:t> artmasında rol </a:t>
            </a:r>
            <a:r>
              <a:rPr lang="tr-TR" sz="2000" dirty="0" err="1"/>
              <a:t>oynayır</a:t>
            </a:r>
            <a:r>
              <a:rPr lang="tr-TR" sz="2000" dirty="0"/>
              <a:t>)</a:t>
            </a:r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/>
              <a:t> Aort </a:t>
            </a:r>
            <a:r>
              <a:rPr lang="tr-TR" sz="2000" dirty="0" err="1"/>
              <a:t>qapaq</a:t>
            </a:r>
            <a:r>
              <a:rPr lang="tr-TR" sz="2000" dirty="0"/>
              <a:t> </a:t>
            </a:r>
            <a:r>
              <a:rPr lang="tr-TR" sz="2000" dirty="0" err="1"/>
              <a:t>çatışmazlığı</a:t>
            </a:r>
            <a:r>
              <a:rPr lang="tr-TR" sz="2000" dirty="0"/>
              <a:t> 40-75%  - AÇ </a:t>
            </a:r>
            <a:r>
              <a:rPr lang="tr-TR" sz="2000" dirty="0" err="1"/>
              <a:t>kəskin</a:t>
            </a:r>
            <a:r>
              <a:rPr lang="tr-TR" sz="2000" dirty="0"/>
              <a:t> </a:t>
            </a:r>
            <a:r>
              <a:rPr lang="tr-TR" sz="2000" dirty="0" err="1"/>
              <a:t>ürək</a:t>
            </a:r>
            <a:r>
              <a:rPr lang="tr-TR" sz="2000" dirty="0"/>
              <a:t> </a:t>
            </a:r>
            <a:r>
              <a:rPr lang="tr-TR" sz="2000" dirty="0" err="1"/>
              <a:t>çatışmazlığı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kardiogen</a:t>
            </a:r>
            <a:r>
              <a:rPr lang="tr-TR" sz="2000" dirty="0"/>
              <a:t> şoka </a:t>
            </a:r>
            <a:r>
              <a:rPr lang="tr-TR" sz="2000" dirty="0" err="1"/>
              <a:t>səbəb</a:t>
            </a:r>
            <a:r>
              <a:rPr lang="tr-TR" sz="2000" dirty="0"/>
              <a:t> ola </a:t>
            </a:r>
            <a:r>
              <a:rPr lang="tr-TR" sz="2000" dirty="0" err="1"/>
              <a:t>bilər</a:t>
            </a:r>
            <a:endParaRPr lang="tr-TR" sz="2000" dirty="0"/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000" dirty="0"/>
              <a:t> MI </a:t>
            </a:r>
            <a:r>
              <a:rPr lang="tr-TR" sz="2000" dirty="0" err="1"/>
              <a:t>vəya</a:t>
            </a:r>
            <a:r>
              <a:rPr lang="tr-TR" sz="2000" dirty="0"/>
              <a:t> </a:t>
            </a:r>
            <a:r>
              <a:rPr lang="tr-TR" sz="2000" dirty="0" err="1"/>
              <a:t>işemiya</a:t>
            </a:r>
            <a:r>
              <a:rPr lang="tr-TR" sz="2000" dirty="0"/>
              <a:t> 10-15% rast </a:t>
            </a:r>
            <a:r>
              <a:rPr lang="tr-TR" sz="2000" dirty="0" err="1"/>
              <a:t>gələ</a:t>
            </a:r>
            <a:r>
              <a:rPr lang="tr-TR" sz="2000" dirty="0"/>
              <a:t> </a:t>
            </a:r>
            <a:r>
              <a:rPr lang="tr-TR" sz="2000" dirty="0" err="1"/>
              <a:t>bilər</a:t>
            </a:r>
            <a:r>
              <a:rPr lang="tr-TR" sz="2000" dirty="0"/>
              <a:t>, EKG </a:t>
            </a:r>
            <a:r>
              <a:rPr lang="tr-TR" sz="2000" dirty="0" err="1"/>
              <a:t>əlamətləri</a:t>
            </a:r>
            <a:r>
              <a:rPr lang="tr-TR" sz="2000" dirty="0"/>
              <a:t> </a:t>
            </a:r>
            <a:r>
              <a:rPr lang="tr-TR" sz="2000" dirty="0" err="1"/>
              <a:t>qarışa</a:t>
            </a:r>
            <a:r>
              <a:rPr lang="tr-TR" sz="2000" dirty="0"/>
              <a:t> </a:t>
            </a:r>
            <a:r>
              <a:rPr lang="tr-TR" sz="2000" dirty="0" err="1"/>
              <a:t>bilər</a:t>
            </a:r>
            <a:r>
              <a:rPr lang="tr-TR" sz="2000" dirty="0"/>
              <a:t> –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tr-TR" sz="1400" b="0" i="0" dirty="0" err="1">
                <a:effectLst/>
                <a:latin typeface="Open Sans" panose="020B0606030504020204" pitchFamily="34" charset="0"/>
              </a:rPr>
              <a:t>Ischemic</a:t>
            </a:r>
            <a:r>
              <a:rPr lang="tr-TR" sz="1400" b="0" i="0" dirty="0">
                <a:effectLst/>
                <a:latin typeface="Open Sans" panose="020B0606030504020204" pitchFamily="34" charset="0"/>
              </a:rPr>
              <a:t> </a:t>
            </a:r>
            <a:r>
              <a:rPr lang="tr-TR" sz="1400" b="0" i="0" dirty="0" err="1">
                <a:effectLst/>
                <a:latin typeface="Open Sans" panose="020B0606030504020204" pitchFamily="34" charset="0"/>
              </a:rPr>
              <a:t>changes</a:t>
            </a:r>
            <a:r>
              <a:rPr lang="tr-TR" sz="1400" b="0" i="0" dirty="0">
                <a:effectLst/>
                <a:latin typeface="Open Sans" panose="020B0606030504020204" pitchFamily="34" charset="0"/>
              </a:rPr>
              <a:t> </a:t>
            </a:r>
            <a:r>
              <a:rPr lang="tr-TR" sz="1400" b="0" i="0" dirty="0" err="1">
                <a:effectLst/>
                <a:latin typeface="Open Sans" panose="020B0606030504020204" pitchFamily="34" charset="0"/>
              </a:rPr>
              <a:t>and</a:t>
            </a:r>
            <a:r>
              <a:rPr lang="tr-TR" sz="1400" b="0" i="0" dirty="0">
                <a:effectLst/>
                <a:latin typeface="Open Sans" panose="020B0606030504020204" pitchFamily="34" charset="0"/>
              </a:rPr>
              <a:t> STEMI (15% of </a:t>
            </a:r>
            <a:r>
              <a:rPr lang="tr-TR" sz="1400" b="0" i="0" dirty="0" err="1">
                <a:effectLst/>
                <a:latin typeface="Open Sans" panose="020B0606030504020204" pitchFamily="34" charset="0"/>
              </a:rPr>
              <a:t>type</a:t>
            </a:r>
            <a:r>
              <a:rPr lang="tr-TR" sz="1400" b="0" i="0" dirty="0">
                <a:effectLst/>
                <a:latin typeface="Open Sans" panose="020B0606030504020204" pitchFamily="34" charset="0"/>
              </a:rPr>
              <a:t> A </a:t>
            </a:r>
            <a:r>
              <a:rPr lang="tr-TR" sz="1400" b="0" i="0" dirty="0" err="1">
                <a:effectLst/>
                <a:latin typeface="Open Sans" panose="020B0606030504020204" pitchFamily="34" charset="0"/>
              </a:rPr>
              <a:t>dissections</a:t>
            </a:r>
            <a:endParaRPr lang="tr-TR" sz="1400" b="0" i="0" dirty="0">
              <a:effectLst/>
              <a:latin typeface="Open Sans" panose="020B0606030504020204" pitchFamily="34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tr-TR" sz="20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EECF62B-0E5F-964C-8787-C4F5B92E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60" y="258540"/>
            <a:ext cx="4037504" cy="1711370"/>
          </a:xfrm>
          <a:prstGeom prst="rect">
            <a:avLst/>
          </a:prstGeom>
          <a:effectLst>
            <a:reflection blurRad="110628" stA="86117" endPos="35871" dist="50800" dir="5400000" sy="-100000" algn="bl" rotWithShape="0"/>
          </a:effec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F659A2F3-682A-5641-BFF6-DAF52F7B28F9}"/>
              </a:ext>
            </a:extLst>
          </p:cNvPr>
          <p:cNvSpPr txBox="1"/>
          <p:nvPr/>
        </p:nvSpPr>
        <p:spPr>
          <a:xfrm>
            <a:off x="4886325" y="6230128"/>
            <a:ext cx="712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58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1A1F357-B9D7-AA4D-9F93-345070A6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53" y="387231"/>
            <a:ext cx="5372743" cy="5692708"/>
          </a:xfrm>
          <a:prstGeom prst="rect">
            <a:avLst/>
          </a:prstGeom>
          <a:ln>
            <a:solidFill>
              <a:srgbClr val="C00000">
                <a:alpha val="88770"/>
              </a:srgbClr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678BE87-790E-4840-900E-3CE9F2C1B90B}"/>
              </a:ext>
            </a:extLst>
          </p:cNvPr>
          <p:cNvSpPr txBox="1"/>
          <p:nvPr/>
        </p:nvSpPr>
        <p:spPr>
          <a:xfrm>
            <a:off x="5891856" y="391752"/>
            <a:ext cx="6043392" cy="1477328"/>
          </a:xfrm>
          <a:prstGeom prst="rect">
            <a:avLst/>
          </a:prstGeom>
          <a:noFill/>
          <a:ln>
            <a:solidFill>
              <a:srgbClr val="C00000">
                <a:alpha val="87000"/>
              </a:srgb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tr-TR" dirty="0" err="1"/>
              <a:t>Kəskin</a:t>
            </a:r>
            <a:r>
              <a:rPr lang="tr-TR" dirty="0"/>
              <a:t> AD-</a:t>
            </a:r>
            <a:r>
              <a:rPr lang="tr-TR" dirty="0" err="1"/>
              <a:t>nin</a:t>
            </a:r>
            <a:r>
              <a:rPr lang="tr-TR" dirty="0"/>
              <a:t> </a:t>
            </a:r>
            <a:r>
              <a:rPr lang="tr-TR" dirty="0" err="1"/>
              <a:t>ağciyər</a:t>
            </a:r>
            <a:r>
              <a:rPr lang="tr-TR" dirty="0"/>
              <a:t> ağırlaşmaları nadirdir </a:t>
            </a:r>
            <a:r>
              <a:rPr lang="tr-TR" dirty="0" err="1"/>
              <a:t>və</a:t>
            </a:r>
            <a:r>
              <a:rPr lang="tr-TR" dirty="0"/>
              <a:t> bunlara </a:t>
            </a:r>
            <a:r>
              <a:rPr lang="tr-TR" dirty="0" err="1"/>
              <a:t>daxildir</a:t>
            </a:r>
            <a:r>
              <a:rPr lang="tr-TR" dirty="0"/>
              <a:t> </a:t>
            </a:r>
            <a:r>
              <a:rPr lang="tr-TR" dirty="0" err="1"/>
              <a:t>ağciyər</a:t>
            </a:r>
            <a:r>
              <a:rPr lang="tr-TR" dirty="0"/>
              <a:t> </a:t>
            </a:r>
            <a:r>
              <a:rPr lang="tr-TR" dirty="0" err="1"/>
              <a:t>arteriyasının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aortopulmoner</a:t>
            </a:r>
            <a:r>
              <a:rPr lang="tr-TR" dirty="0"/>
              <a:t> </a:t>
            </a:r>
            <a:r>
              <a:rPr lang="tr-TR" dirty="0" err="1"/>
              <a:t>fistulanın</a:t>
            </a:r>
            <a:r>
              <a:rPr lang="tr-TR" dirty="0"/>
              <a:t> </a:t>
            </a:r>
            <a:r>
              <a:rPr lang="tr-TR" dirty="0" err="1"/>
              <a:t>sıxılması</a:t>
            </a:r>
            <a:r>
              <a:rPr lang="tr-TR" dirty="0"/>
              <a:t>, </a:t>
            </a:r>
            <a:r>
              <a:rPr lang="tr-TR" dirty="0" err="1"/>
              <a:t>təngnəfəsliyə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ya </a:t>
            </a:r>
            <a:r>
              <a:rPr lang="tr-TR" dirty="0" err="1"/>
              <a:t>birtərəfli</a:t>
            </a:r>
            <a:r>
              <a:rPr lang="tr-TR" dirty="0"/>
              <a:t> </a:t>
            </a:r>
            <a:r>
              <a:rPr lang="tr-TR" dirty="0" err="1"/>
              <a:t>ağciyər</a:t>
            </a:r>
            <a:r>
              <a:rPr lang="tr-TR" dirty="0"/>
              <a:t> ödemine </a:t>
            </a:r>
            <a:r>
              <a:rPr lang="tr-TR" dirty="0" err="1"/>
              <a:t>gətirib</a:t>
            </a:r>
            <a:r>
              <a:rPr lang="tr-TR" dirty="0"/>
              <a:t> </a:t>
            </a:r>
            <a:r>
              <a:rPr lang="tr-TR" dirty="0" err="1"/>
              <a:t>çıxaran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kəskin</a:t>
            </a:r>
            <a:r>
              <a:rPr lang="tr-TR" dirty="0"/>
              <a:t> </a:t>
            </a:r>
            <a:r>
              <a:rPr lang="tr-TR" dirty="0" err="1"/>
              <a:t>kütləvi</a:t>
            </a:r>
            <a:r>
              <a:rPr lang="tr-TR" dirty="0"/>
              <a:t> </a:t>
            </a:r>
            <a:r>
              <a:rPr lang="tr-TR" dirty="0" err="1"/>
              <a:t>hemoptizi</a:t>
            </a:r>
            <a:r>
              <a:rPr lang="tr-TR" dirty="0"/>
              <a:t> </a:t>
            </a:r>
            <a:r>
              <a:rPr lang="tr-TR" dirty="0" err="1"/>
              <a:t>ilə</a:t>
            </a:r>
            <a:r>
              <a:rPr lang="tr-TR" dirty="0"/>
              <a:t> </a:t>
            </a:r>
            <a:r>
              <a:rPr lang="tr-TR" dirty="0" err="1"/>
              <a:t>nəticələnən</a:t>
            </a:r>
            <a:r>
              <a:rPr lang="tr-TR" dirty="0"/>
              <a:t> - </a:t>
            </a:r>
            <a:r>
              <a:rPr lang="tr-TR" dirty="0" err="1"/>
              <a:t>ağciyərə</a:t>
            </a:r>
            <a:r>
              <a:rPr lang="tr-TR" dirty="0"/>
              <a:t> aorta yırtığı</a:t>
            </a:r>
            <a:endParaRPr lang="tr-AZ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889CB05-A30C-0D4F-97DD-041E4588077A}"/>
              </a:ext>
            </a:extLst>
          </p:cNvPr>
          <p:cNvSpPr txBox="1"/>
          <p:nvPr/>
        </p:nvSpPr>
        <p:spPr>
          <a:xfrm>
            <a:off x="5834486" y="2161699"/>
            <a:ext cx="610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Nevroloji </a:t>
            </a:r>
            <a:r>
              <a:rPr lang="tr-TR" dirty="0" err="1"/>
              <a:t>simptomlar</a:t>
            </a:r>
            <a:r>
              <a:rPr lang="tr-TR" dirty="0"/>
              <a:t> - AD-da 15-40% arasında </a:t>
            </a:r>
            <a:r>
              <a:rPr lang="tr-TR" dirty="0" err="1"/>
              <a:t>dəyişir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transsient</a:t>
            </a:r>
            <a:r>
              <a:rPr lang="tr-TR" dirty="0"/>
              <a:t> ola </a:t>
            </a:r>
            <a:r>
              <a:rPr lang="tr-TR" dirty="0" err="1"/>
              <a:t>bilər</a:t>
            </a:r>
            <a:r>
              <a:rPr lang="tr-TR" dirty="0"/>
              <a:t>. </a:t>
            </a:r>
            <a:r>
              <a:rPr lang="tr-TR" dirty="0" err="1"/>
              <a:t>Onurğanın</a:t>
            </a:r>
            <a:r>
              <a:rPr lang="tr-TR" dirty="0"/>
              <a:t> </a:t>
            </a:r>
            <a:r>
              <a:rPr lang="tr-TR" dirty="0" err="1"/>
              <a:t>işemiyası</a:t>
            </a:r>
            <a:r>
              <a:rPr lang="tr-TR" dirty="0"/>
              <a:t> </a:t>
            </a:r>
            <a:r>
              <a:rPr lang="tr-TR" dirty="0" err="1"/>
              <a:t>səbəbindən</a:t>
            </a:r>
            <a:r>
              <a:rPr lang="tr-TR" dirty="0"/>
              <a:t> </a:t>
            </a:r>
            <a:r>
              <a:rPr lang="tr-TR" dirty="0" err="1"/>
              <a:t>kəskin</a:t>
            </a:r>
            <a:r>
              <a:rPr lang="tr-TR" dirty="0"/>
              <a:t> </a:t>
            </a:r>
            <a:r>
              <a:rPr lang="tr-TR" dirty="0" err="1"/>
              <a:t>paraplegiya</a:t>
            </a:r>
            <a:r>
              <a:rPr lang="tr-TR" dirty="0"/>
              <a:t> </a:t>
            </a:r>
            <a:r>
              <a:rPr lang="tr-TR" dirty="0" err="1"/>
              <a:t>onurğa</a:t>
            </a:r>
            <a:r>
              <a:rPr lang="tr-TR" dirty="0"/>
              <a:t> </a:t>
            </a:r>
            <a:r>
              <a:rPr lang="tr-TR" dirty="0" err="1"/>
              <a:t>arteriyalarının</a:t>
            </a:r>
            <a:r>
              <a:rPr lang="tr-TR" dirty="0"/>
              <a:t> </a:t>
            </a:r>
            <a:r>
              <a:rPr lang="tr-TR" dirty="0" err="1"/>
              <a:t>tıxanması</a:t>
            </a:r>
            <a:r>
              <a:rPr lang="tr-TR" dirty="0"/>
              <a:t> </a:t>
            </a:r>
            <a:r>
              <a:rPr lang="tr-TR" dirty="0" err="1"/>
              <a:t>nəticəsində</a:t>
            </a:r>
            <a:r>
              <a:rPr lang="tr-TR" dirty="0"/>
              <a:t> yaranır, nadir </a:t>
            </a:r>
            <a:r>
              <a:rPr lang="tr-TR" dirty="0" err="1"/>
              <a:t>hallarda</a:t>
            </a:r>
            <a:r>
              <a:rPr lang="tr-TR" dirty="0"/>
              <a:t> </a:t>
            </a:r>
            <a:r>
              <a:rPr lang="tr-TR" dirty="0" err="1"/>
              <a:t>müşahidə</a:t>
            </a:r>
            <a:r>
              <a:rPr lang="tr-TR" dirty="0"/>
              <a:t> edilir </a:t>
            </a:r>
            <a:r>
              <a:rPr lang="tr-TR" dirty="0" err="1"/>
              <a:t>və</a:t>
            </a:r>
            <a:r>
              <a:rPr lang="tr-TR" dirty="0"/>
              <a:t> ağrısız ola </a:t>
            </a:r>
            <a:r>
              <a:rPr lang="tr-TR" dirty="0" err="1"/>
              <a:t>bilər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</a:t>
            </a:r>
            <a:r>
              <a:rPr lang="tr-TR" dirty="0" err="1"/>
              <a:t>Leriche</a:t>
            </a:r>
            <a:r>
              <a:rPr lang="tr-TR" dirty="0"/>
              <a:t> </a:t>
            </a:r>
            <a:r>
              <a:rPr lang="tr-TR" dirty="0" err="1"/>
              <a:t>sindromuna</a:t>
            </a:r>
            <a:r>
              <a:rPr lang="tr-TR" dirty="0"/>
              <a:t> yol aça </a:t>
            </a:r>
            <a:r>
              <a:rPr lang="tr-TR" dirty="0" err="1"/>
              <a:t>bilər</a:t>
            </a:r>
            <a:r>
              <a:rPr lang="tr-TR" dirty="0"/>
              <a:t>.</a:t>
            </a:r>
            <a:endParaRPr lang="tr-AZ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F019DC-47E9-2641-81F2-7688826503D1}"/>
              </a:ext>
            </a:extLst>
          </p:cNvPr>
          <p:cNvSpPr txBox="1"/>
          <p:nvPr/>
        </p:nvSpPr>
        <p:spPr>
          <a:xfrm>
            <a:off x="5834486" y="3873357"/>
            <a:ext cx="610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Mezenterik</a:t>
            </a:r>
            <a:r>
              <a:rPr lang="tr-TR" dirty="0"/>
              <a:t> </a:t>
            </a:r>
            <a:r>
              <a:rPr lang="tr-TR" dirty="0" err="1"/>
              <a:t>işemiyanın</a:t>
            </a:r>
            <a:r>
              <a:rPr lang="tr-TR" dirty="0"/>
              <a:t> olması </a:t>
            </a:r>
            <a:r>
              <a:rPr lang="tr-TR" dirty="0" err="1"/>
              <a:t>idarəetməyə</a:t>
            </a:r>
            <a:r>
              <a:rPr lang="tr-TR" dirty="0"/>
              <a:t> </a:t>
            </a:r>
            <a:r>
              <a:rPr lang="tr-TR" dirty="0" err="1"/>
              <a:t>təsir</a:t>
            </a:r>
            <a:r>
              <a:rPr lang="tr-TR" dirty="0"/>
              <a:t> </a:t>
            </a:r>
            <a:r>
              <a:rPr lang="tr-TR" dirty="0" err="1"/>
              <a:t>edir</a:t>
            </a:r>
            <a:r>
              <a:rPr lang="tr-TR" dirty="0"/>
              <a:t>,</a:t>
            </a:r>
            <a:br>
              <a:rPr lang="tr-TR" dirty="0"/>
            </a:br>
            <a:r>
              <a:rPr lang="tr-TR" dirty="0"/>
              <a:t>IRAD-</a:t>
            </a:r>
            <a:r>
              <a:rPr lang="tr-TR" dirty="0" err="1"/>
              <a:t>ın</a:t>
            </a:r>
            <a:r>
              <a:rPr lang="tr-TR" dirty="0"/>
              <a:t> son </a:t>
            </a:r>
            <a:r>
              <a:rPr lang="tr-TR" dirty="0" err="1"/>
              <a:t>hesabatında</a:t>
            </a:r>
            <a:r>
              <a:rPr lang="tr-TR" dirty="0"/>
              <a:t>,  </a:t>
            </a:r>
            <a:r>
              <a:rPr lang="tr-TR" dirty="0" err="1"/>
              <a:t>xəstəxanadaxili</a:t>
            </a:r>
            <a:r>
              <a:rPr lang="tr-TR" dirty="0"/>
              <a:t> ölüm </a:t>
            </a:r>
            <a:r>
              <a:rPr lang="tr-TR" dirty="0" err="1"/>
              <a:t>mezenterik</a:t>
            </a:r>
            <a:r>
              <a:rPr lang="tr-TR" dirty="0"/>
              <a:t> </a:t>
            </a:r>
            <a:r>
              <a:rPr lang="tr-TR" dirty="0" err="1"/>
              <a:t>malperfuziya</a:t>
            </a:r>
            <a:r>
              <a:rPr lang="tr-TR" dirty="0"/>
              <a:t> olan </a:t>
            </a:r>
            <a:r>
              <a:rPr lang="tr-TR" dirty="0" err="1"/>
              <a:t>xəstələrin</a:t>
            </a:r>
            <a:r>
              <a:rPr lang="tr-TR" dirty="0"/>
              <a:t> </a:t>
            </a:r>
            <a:r>
              <a:rPr lang="tr-TR" dirty="0" err="1"/>
              <a:t>nisbəti</a:t>
            </a:r>
            <a:r>
              <a:rPr lang="tr-TR" dirty="0"/>
              <a:t> </a:t>
            </a:r>
            <a:r>
              <a:rPr lang="tr-TR" dirty="0" err="1"/>
              <a:t>təxminən</a:t>
            </a:r>
            <a:r>
              <a:rPr lang="tr-TR" dirty="0"/>
              <a:t> 3  </a:t>
            </a:r>
            <a:r>
              <a:rPr lang="tr-TR" dirty="0" err="1"/>
              <a:t>dəfədir</a:t>
            </a:r>
            <a:r>
              <a:rPr lang="tr-TR" dirty="0"/>
              <a:t> bu ağırlaşma olmayan </a:t>
            </a:r>
            <a:r>
              <a:rPr lang="tr-TR" dirty="0" err="1"/>
              <a:t>xəstələrdə</a:t>
            </a:r>
            <a:r>
              <a:rPr lang="tr-TR" dirty="0"/>
              <a:t> olduğu kimi </a:t>
            </a:r>
            <a:r>
              <a:rPr lang="tr-TR" dirty="0" err="1"/>
              <a:t>yüksəkdir</a:t>
            </a:r>
            <a:r>
              <a:rPr lang="tr-TR" dirty="0"/>
              <a:t> (63-ə </a:t>
            </a:r>
            <a:r>
              <a:rPr lang="tr-TR" dirty="0" err="1"/>
              <a:t>vs</a:t>
            </a:r>
            <a:r>
              <a:rPr lang="tr-TR" dirty="0"/>
              <a:t> 24%)</a:t>
            </a:r>
            <a:endParaRPr lang="tr-AZ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7392535-1C35-D44B-A46E-7C3CDDF77DFD}"/>
              </a:ext>
            </a:extLst>
          </p:cNvPr>
          <p:cNvSpPr txBox="1"/>
          <p:nvPr/>
        </p:nvSpPr>
        <p:spPr>
          <a:xfrm>
            <a:off x="636104" y="61585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49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43D81A1-D3DD-E841-BBE3-7262EEDED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38" y="714887"/>
            <a:ext cx="11489323" cy="3059002"/>
          </a:xfrm>
          <a:prstGeom prst="rect">
            <a:avLst/>
          </a:prstGeom>
          <a:ln>
            <a:solidFill>
              <a:srgbClr val="C00000"/>
            </a:solidFill>
          </a:ln>
          <a:effectLst>
            <a:reflection blurRad="205233" stA="86000" endPos="29082" dist="50800" dir="5400000" sy="-100000" algn="bl" rotWithShape="0"/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894285B-1EA0-3149-8F09-06F89D9FDF60}"/>
              </a:ext>
            </a:extLst>
          </p:cNvPr>
          <p:cNvSpPr txBox="1"/>
          <p:nvPr/>
        </p:nvSpPr>
        <p:spPr>
          <a:xfrm>
            <a:off x="351338" y="4477434"/>
            <a:ext cx="11221537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C00000"/>
              </a:buClr>
              <a:buFont typeface="Zapf Dingbats"/>
              <a:buChar char="➠"/>
            </a:pPr>
            <a:r>
              <a:rPr lang="tr-TR" sz="2000" dirty="0" err="1"/>
              <a:t>Əməliyyat</a:t>
            </a:r>
            <a:r>
              <a:rPr lang="tr-TR" sz="2000" dirty="0"/>
              <a:t> olunmamış </a:t>
            </a:r>
            <a:r>
              <a:rPr lang="tr-TR" sz="2000" dirty="0" err="1"/>
              <a:t>kəskin</a:t>
            </a:r>
            <a:r>
              <a:rPr lang="tr-TR" sz="2000" dirty="0"/>
              <a:t> A tipli aorta </a:t>
            </a:r>
            <a:r>
              <a:rPr lang="tr-TR" sz="2000" dirty="0" err="1"/>
              <a:t>disseksiyasının</a:t>
            </a:r>
            <a:r>
              <a:rPr lang="tr-TR" sz="2000" dirty="0"/>
              <a:t> ölüm </a:t>
            </a:r>
            <a:r>
              <a:rPr lang="tr-TR" sz="2000" dirty="0" err="1"/>
              <a:t>nisbəti</a:t>
            </a:r>
            <a:r>
              <a:rPr lang="tr-TR" sz="2000" dirty="0"/>
              <a:t> 1%/</a:t>
            </a:r>
            <a:r>
              <a:rPr lang="tr-TR" sz="2000" dirty="0" err="1"/>
              <a:t>saatdır</a:t>
            </a:r>
            <a:r>
              <a:rPr lang="tr-TR" sz="2000" dirty="0"/>
              <a:t>, </a:t>
            </a:r>
            <a:r>
              <a:rPr lang="tr-TR" sz="2000" dirty="0" err="1"/>
              <a:t>simptomların</a:t>
            </a:r>
            <a:r>
              <a:rPr lang="tr-TR" sz="2000" dirty="0"/>
              <a:t> başlanması, </a:t>
            </a:r>
            <a:r>
              <a:rPr lang="tr-TR" sz="2000" dirty="0" err="1"/>
              <a:t>diaqnoz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əməliyyat</a:t>
            </a:r>
            <a:r>
              <a:rPr lang="tr-TR" sz="2000" dirty="0"/>
              <a:t> </a:t>
            </a:r>
            <a:r>
              <a:rPr lang="tr-TR" sz="2000" dirty="0" err="1"/>
              <a:t>arasındakı</a:t>
            </a:r>
            <a:r>
              <a:rPr lang="tr-TR" sz="2000" dirty="0"/>
              <a:t> </a:t>
            </a:r>
            <a:r>
              <a:rPr lang="tr-TR" sz="2000" dirty="0" err="1"/>
              <a:t>vaxt</a:t>
            </a:r>
            <a:r>
              <a:rPr lang="tr-TR" sz="2000" dirty="0"/>
              <a:t> </a:t>
            </a:r>
            <a:r>
              <a:rPr lang="tr-TR" sz="2000" dirty="0" err="1"/>
              <a:t>intervalları</a:t>
            </a:r>
            <a:r>
              <a:rPr lang="tr-TR" sz="2000" dirty="0"/>
              <a:t> ölüm </a:t>
            </a:r>
            <a:r>
              <a:rPr lang="tr-TR" sz="2000" dirty="0" err="1"/>
              <a:t>faizinə</a:t>
            </a:r>
            <a:r>
              <a:rPr lang="tr-TR" sz="2000" dirty="0"/>
              <a:t>  </a:t>
            </a:r>
            <a:r>
              <a:rPr lang="tr-TR" sz="2000" dirty="0" err="1"/>
              <a:t>əhəmiyyətli</a:t>
            </a:r>
            <a:r>
              <a:rPr lang="tr-TR" sz="2000" dirty="0"/>
              <a:t> </a:t>
            </a:r>
            <a:r>
              <a:rPr lang="tr-TR" sz="2000" dirty="0" err="1"/>
              <a:t>təsir</a:t>
            </a:r>
            <a:r>
              <a:rPr lang="tr-TR" sz="2000" dirty="0"/>
              <a:t> </a:t>
            </a:r>
            <a:r>
              <a:rPr lang="tr-TR" sz="2000" dirty="0" err="1"/>
              <a:t>göstərir</a:t>
            </a:r>
            <a:r>
              <a:rPr lang="tr-TR" sz="2000" dirty="0"/>
              <a:t>, </a:t>
            </a:r>
            <a:r>
              <a:rPr lang="tr-TR" sz="2000" dirty="0" err="1"/>
              <a:t>ən</a:t>
            </a:r>
            <a:r>
              <a:rPr lang="tr-TR" sz="2000" dirty="0"/>
              <a:t> </a:t>
            </a:r>
            <a:r>
              <a:rPr lang="tr-TR" sz="2000" dirty="0" err="1"/>
              <a:t>yüksək</a:t>
            </a:r>
            <a:r>
              <a:rPr lang="tr-TR" sz="2000" dirty="0"/>
              <a:t> ölüm </a:t>
            </a:r>
            <a:r>
              <a:rPr lang="tr-TR" sz="2000" dirty="0" err="1"/>
              <a:t>nisbəti</a:t>
            </a:r>
            <a:r>
              <a:rPr lang="tr-TR" sz="2000" dirty="0"/>
              <a:t> </a:t>
            </a:r>
            <a:r>
              <a:rPr lang="tr-TR" sz="2000" dirty="0" err="1"/>
              <a:t>diaqnozdan</a:t>
            </a:r>
            <a:r>
              <a:rPr lang="tr-TR" sz="2000" dirty="0"/>
              <a:t> 8-12 saat sonra </a:t>
            </a:r>
            <a:r>
              <a:rPr lang="tr-TR" sz="2000" dirty="0" err="1"/>
              <a:t>əməliyyat</a:t>
            </a:r>
            <a:r>
              <a:rPr lang="tr-TR" sz="2000" dirty="0"/>
              <a:t> olunanlarda baş verir. </a:t>
            </a:r>
            <a:endParaRPr lang="tr-AZ" sz="2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4CC547C-7BA1-DA42-B13F-49C8967D95E9}"/>
              </a:ext>
            </a:extLst>
          </p:cNvPr>
          <p:cNvSpPr txBox="1"/>
          <p:nvPr/>
        </p:nvSpPr>
        <p:spPr>
          <a:xfrm>
            <a:off x="3949147" y="6241269"/>
            <a:ext cx="8242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57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638E9C5-F193-F24F-AF47-1493034A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468" y="777511"/>
            <a:ext cx="8641326" cy="4119342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stA="94070" endPos="14000" dist="50800" dir="5400000" sy="-100000" algn="bl" rotWithShape="0"/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8E6C67B-C254-A747-AC47-B96152584935}"/>
              </a:ext>
            </a:extLst>
          </p:cNvPr>
          <p:cNvSpPr txBox="1"/>
          <p:nvPr/>
        </p:nvSpPr>
        <p:spPr>
          <a:xfrm>
            <a:off x="1751370" y="5341825"/>
            <a:ext cx="91919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tr-TR" dirty="0"/>
            </a:br>
            <a:r>
              <a:rPr lang="tr-TR" sz="2400" b="0" i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0-1 bal </a:t>
            </a:r>
            <a:r>
              <a:rPr lang="tr-TR" sz="2400" b="0" i="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adətən</a:t>
            </a:r>
            <a:r>
              <a:rPr lang="tr-TR" sz="2400" b="0" i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aşağı risk, 2+ bal </a:t>
            </a:r>
            <a:r>
              <a:rPr lang="tr-TR" sz="2400" b="0" i="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isə</a:t>
            </a:r>
            <a:r>
              <a:rPr lang="tr-TR" sz="2400" b="0" i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tr-TR" sz="2400" b="0" i="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yüksək</a:t>
            </a:r>
            <a:r>
              <a:rPr lang="tr-TR" sz="2400" b="0" i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risk </a:t>
            </a:r>
            <a:r>
              <a:rPr lang="tr-TR" sz="2400" b="0" i="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hesab</a:t>
            </a:r>
            <a:r>
              <a:rPr lang="tr-TR" sz="2400" b="0" i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olunur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7A50F12-36A3-B245-B635-A2D5CCD7013A}"/>
              </a:ext>
            </a:extLst>
          </p:cNvPr>
          <p:cNvSpPr txBox="1"/>
          <p:nvPr/>
        </p:nvSpPr>
        <p:spPr>
          <a:xfrm>
            <a:off x="5128591" y="62022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807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803931D-1772-774A-9BED-B55CC1945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11" y="333318"/>
            <a:ext cx="4113776" cy="6117621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stA="87000" endPos="27203" dist="50800" dir="5400000" sy="-100000" algn="bl" rotWithShape="0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B08977D-7D4A-FA4D-9BB8-C7584CF5F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041" y="573826"/>
            <a:ext cx="5289755" cy="5710347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381744" stA="88867" endPos="34000" dist="50800" dir="5400000" sy="-100000" algn="bl" rotWithShape="0"/>
          </a:effectLst>
        </p:spPr>
      </p:pic>
      <p:sp>
        <p:nvSpPr>
          <p:cNvPr id="6" name="Sağ Ok 5">
            <a:extLst>
              <a:ext uri="{FF2B5EF4-FFF2-40B4-BE49-F238E27FC236}">
                <a16:creationId xmlns:a16="http://schemas.microsoft.com/office/drawing/2014/main" id="{A9CB09E3-5196-C94F-AE89-F5FFA811136E}"/>
              </a:ext>
            </a:extLst>
          </p:cNvPr>
          <p:cNvSpPr/>
          <p:nvPr/>
        </p:nvSpPr>
        <p:spPr>
          <a:xfrm>
            <a:off x="5386644" y="3088753"/>
            <a:ext cx="752168" cy="50144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A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6353A79-5CAE-F843-A120-CE5224861E78}"/>
              </a:ext>
            </a:extLst>
          </p:cNvPr>
          <p:cNvSpPr txBox="1"/>
          <p:nvPr/>
        </p:nvSpPr>
        <p:spPr>
          <a:xfrm>
            <a:off x="7660015" y="59610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94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C59C7C-0CAD-BB4D-BBCB-6C40A942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247" y="2107025"/>
            <a:ext cx="5547046" cy="4383559"/>
          </a:xfrm>
          <a:prstGeom prst="rect">
            <a:avLst/>
          </a:prstGeom>
          <a:ln>
            <a:solidFill>
              <a:schemeClr val="accent1">
                <a:alpha val="77000"/>
              </a:schemeClr>
            </a:solidFill>
          </a:ln>
          <a:effectLst>
            <a:reflection blurRad="423465" stA="82625" endPos="29000" dist="508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F0C1B62-DD5D-6E40-BF9D-80AF15839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2" y="367415"/>
            <a:ext cx="5439398" cy="4383558"/>
          </a:xfrm>
          <a:prstGeom prst="rect">
            <a:avLst/>
          </a:prstGeom>
          <a:noFill/>
          <a:ln>
            <a:solidFill>
              <a:schemeClr val="accent1">
                <a:alpha val="83000"/>
              </a:schemeClr>
            </a:solidFill>
          </a:ln>
          <a:effectLst>
            <a:reflection blurRad="90437" stA="83648" endPos="36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602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63462A-050B-8B4D-8E58-73081108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3" y="416447"/>
            <a:ext cx="5301686" cy="5587077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stA="77992" endPos="21246" dist="50800" dir="5400000" sy="-100000" algn="bl" rotWithShape="0"/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6D88985-72F6-1343-9986-44BA1F48BDCF}"/>
              </a:ext>
            </a:extLst>
          </p:cNvPr>
          <p:cNvSpPr txBox="1"/>
          <p:nvPr/>
        </p:nvSpPr>
        <p:spPr>
          <a:xfrm>
            <a:off x="5781368" y="1790859"/>
            <a:ext cx="5887626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D-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Dimer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&lt; 500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/ml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isə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aort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diseksiyonu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çıxdaş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edilə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bilər</a:t>
            </a:r>
            <a:endParaRPr lang="tr-TR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endParaRPr lang="tr-TR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Sensitivite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%94.5,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Spesifite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%69.1</a:t>
            </a:r>
          </a:p>
          <a:p>
            <a:pPr algn="just">
              <a:lnSpc>
                <a:spcPct val="150000"/>
              </a:lnSpc>
            </a:pPr>
            <a:endParaRPr lang="tr-TR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D-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dimer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diseksiyanı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çıxdaş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etmədə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həssas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bir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biyolojikmarker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olduğu </a:t>
            </a:r>
            <a:r>
              <a:rPr lang="tr-TR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bildirilmişdir</a:t>
            </a:r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tr-AZ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5B6A67E-56F7-9943-B767-9BCF1269E067}"/>
              </a:ext>
            </a:extLst>
          </p:cNvPr>
          <p:cNvSpPr txBox="1"/>
          <p:nvPr/>
        </p:nvSpPr>
        <p:spPr>
          <a:xfrm>
            <a:off x="6626843" y="60035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60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A2A0474-6698-0641-8989-850C0A83E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77" y="201316"/>
            <a:ext cx="8111613" cy="261486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CF12D64-760F-2441-80F8-54F41D99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38" y="2990890"/>
            <a:ext cx="10766323" cy="34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8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00F2C13-4C9B-2F44-BC2E-78A40F3F4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39" y="176980"/>
            <a:ext cx="8082115" cy="6504039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163611" stA="84000" endPos="36000" dist="50800" dir="5400000" sy="-100000" algn="bl" rotWithShape="0"/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A54076A-24DD-CC4E-8136-1B01AF7988E9}"/>
              </a:ext>
            </a:extLst>
          </p:cNvPr>
          <p:cNvSpPr txBox="1"/>
          <p:nvPr/>
        </p:nvSpPr>
        <p:spPr>
          <a:xfrm>
            <a:off x="6966154" y="60346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659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FB518F5-DA85-F84B-8D00-77B361D4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462" y="178904"/>
            <a:ext cx="6966617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5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47C1E56F-A7E6-FF46-828C-245AEB8B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43" y="797308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70000"/>
              </a:lnSpc>
            </a:pP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Transtorasik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Ekokardiografi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(TTE) /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Transözofageal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Ekokardiyogafi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(TEE) </a:t>
            </a:r>
            <a:b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Təcrübəli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əllərdə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anjiografiya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qədər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faydalı ola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bilər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Sensivitesi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 97-100, </a:t>
            </a:r>
            <a:r>
              <a:rPr lang="tr-TR" sz="2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Spesifitesi</a:t>
            </a:r>
            <a:r>
              <a:rPr lang="tr-TR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 97-99</a:t>
            </a:r>
            <a:br>
              <a:rPr lang="tr-TR" dirty="0"/>
            </a:br>
            <a:endParaRPr lang="tr-AZ" dirty="0"/>
          </a:p>
        </p:txBody>
      </p:sp>
      <p:pic>
        <p:nvPicPr>
          <p:cNvPr id="8" name="VIDEO-2023-03-31-19-15-10.mp4" descr="VIDEO-2023-03-31-19-15-10.mp4">
            <a:hlinkClick r:id="" action="ppaction://media"/>
            <a:extLst>
              <a:ext uri="{FF2B5EF4-FFF2-40B4-BE49-F238E27FC236}">
                <a16:creationId xmlns:a16="http://schemas.microsoft.com/office/drawing/2014/main" id="{A7086A41-DE40-3943-9159-C71046FCB5A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5658" y="1991031"/>
            <a:ext cx="5181600" cy="3886200"/>
          </a:xfrm>
          <a:ln>
            <a:solidFill>
              <a:srgbClr val="C00000"/>
            </a:solidFill>
          </a:ln>
        </p:spPr>
      </p:pic>
      <p:pic>
        <p:nvPicPr>
          <p:cNvPr id="6" name="VIDEO-2023-04-01-03-43-58.mp4" descr="VIDEO-2023-04-01-03-43-58.mp4">
            <a:hlinkClick r:id="" action="ppaction://media"/>
            <a:extLst>
              <a:ext uri="{FF2B5EF4-FFF2-40B4-BE49-F238E27FC236}">
                <a16:creationId xmlns:a16="http://schemas.microsoft.com/office/drawing/2014/main" id="{A8495513-A826-E04B-991F-381376506312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543175"/>
            <a:ext cx="5181600" cy="2914650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19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0986EC-8888-4F43-B320-AB41C627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592546"/>
            <a:ext cx="10515600" cy="1325563"/>
          </a:xfrm>
        </p:spPr>
        <p:txBody>
          <a:bodyPr>
            <a:normAutofit/>
          </a:bodyPr>
          <a:lstStyle/>
          <a:p>
            <a:r>
              <a:rPr lang="tr-AZ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EKG</a:t>
            </a:r>
            <a:r>
              <a:rPr lang="tr-AZ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rəhbərlikli</a:t>
            </a:r>
            <a:r>
              <a:rPr lang="tr-AZ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KT</a:t>
            </a:r>
          </a:p>
        </p:txBody>
      </p:sp>
      <p:pic>
        <p:nvPicPr>
          <p:cNvPr id="4" name="VIDEO-2023-03-31-19-09-35.mp4" descr="VIDEO-2023-03-31-19-09-35.mp4">
            <a:hlinkClick r:id="" action="ppaction://media"/>
            <a:extLst>
              <a:ext uri="{FF2B5EF4-FFF2-40B4-BE49-F238E27FC236}">
                <a16:creationId xmlns:a16="http://schemas.microsoft.com/office/drawing/2014/main" id="{025E95DB-4B5B-A34E-9A00-5246F6A9E9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546" y="2091096"/>
            <a:ext cx="7735887" cy="4351338"/>
          </a:xfrm>
          <a:ln>
            <a:solidFill>
              <a:srgbClr val="C00000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7A6B180-8A4B-6E4A-9B3B-2FEB6BA3362B}"/>
              </a:ext>
            </a:extLst>
          </p:cNvPr>
          <p:cNvSpPr txBox="1"/>
          <p:nvPr/>
        </p:nvSpPr>
        <p:spPr>
          <a:xfrm>
            <a:off x="4717027" y="592546"/>
            <a:ext cx="7167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Font typeface="Zapf Dingbats"/>
              <a:buChar char="➠"/>
            </a:pP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Kontrastlı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Komputer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Tomografi 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güvənilir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,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sürətli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non-invaziv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Sensitivite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 83-100,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Spesifite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%87-100</a:t>
            </a:r>
          </a:p>
          <a:p>
            <a:pPr marL="0" indent="0">
              <a:lnSpc>
                <a:spcPct val="100000"/>
              </a:lnSpc>
              <a:buClr>
                <a:srgbClr val="C00000"/>
              </a:buClr>
              <a:buNone/>
            </a:pP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tip A-B ayırımı /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həqiqi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/yalancı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lümən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ayrımı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edir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aort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şaxələrinə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flep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yayılımı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göstərir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/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qapaq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funksiyası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barədə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bilgi </a:t>
            </a:r>
            <a:r>
              <a:rPr lang="tr-TR" sz="1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verməz</a:t>
            </a:r>
            <a:r>
              <a:rPr lang="tr-TR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5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00B944B-220C-A742-B019-AFD2727B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9" y="909643"/>
            <a:ext cx="5204543" cy="4458770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315763" endPos="65000" dist="50800" dir="5400000" sy="-100000" algn="bl" rotWithShape="0"/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2360A06-DF19-6544-8AC3-56E5C851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841" y="909642"/>
            <a:ext cx="5303233" cy="4458769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287486" stA="86000" endPos="26168" dist="50800" dir="5400000" sy="-100000" algn="bl" rotWithShape="0"/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6A6F9F5-9D0D-AA45-A40C-0416A7853FA6}"/>
              </a:ext>
            </a:extLst>
          </p:cNvPr>
          <p:cNvSpPr txBox="1"/>
          <p:nvPr/>
        </p:nvSpPr>
        <p:spPr>
          <a:xfrm>
            <a:off x="5114002" y="5948357"/>
            <a:ext cx="6915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Aortic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dissection</a:t>
            </a:r>
            <a:endParaRPr lang="tr-TR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</a:endParaRPr>
          </a:p>
          <a:p>
            <a:pPr algn="l"/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Last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revised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by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 </a:t>
            </a:r>
            <a:r>
              <a:rPr lang="tr-TR" i="1" u="none" strike="noStrik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Calum Worsley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◉ on 4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Feb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2023,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Radiopedia</a:t>
            </a:r>
            <a:endParaRPr lang="tr-TR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62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50812C5-741F-E646-8A32-C2DCEF66E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42" y="515783"/>
            <a:ext cx="3273674" cy="5728930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231576" stA="81000" endPos="27957" dist="508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90ECA72-CB0A-DD49-A367-4E889B13A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38" y="515783"/>
            <a:ext cx="4182323" cy="5728930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377180" stA="88000" endPos="25215" dist="50800" dir="5400000" sy="-100000" algn="bl" rotWithShape="0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C23E180-93A3-224C-96D2-F613A145D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415" y="515783"/>
            <a:ext cx="3544295" cy="4734643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201910" stA="91000" endPos="17000" dist="508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15A9158-200F-E64A-903C-E5DC8EE48FBD}"/>
              </a:ext>
            </a:extLst>
          </p:cNvPr>
          <p:cNvSpPr txBox="1"/>
          <p:nvPr/>
        </p:nvSpPr>
        <p:spPr>
          <a:xfrm>
            <a:off x="5497460" y="6019051"/>
            <a:ext cx="6915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Aortic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dissection</a:t>
            </a:r>
            <a:endParaRPr lang="tr-TR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</a:endParaRPr>
          </a:p>
          <a:p>
            <a:pPr algn="l"/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Last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revised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by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 </a:t>
            </a:r>
            <a:r>
              <a:rPr lang="tr-TR" i="1" u="none" strike="noStrik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Calum Worsley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◉ on 4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Feb</a:t>
            </a:r>
            <a:r>
              <a:rPr lang="tr-TR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2023, </a:t>
            </a:r>
            <a:r>
              <a:rPr lang="tr-TR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Radiopedia</a:t>
            </a:r>
            <a:endParaRPr lang="tr-TR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80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04348B-2463-C443-98BA-D6A359BC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44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tr-A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üalicə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8E7DCE-C645-5E40-9349-E9033683C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44" y="1690688"/>
            <a:ext cx="11078497" cy="4351338"/>
          </a:xfrm>
        </p:spPr>
        <p:txBody>
          <a:bodyPr/>
          <a:lstStyle/>
          <a:p>
            <a:pPr algn="just">
              <a:lnSpc>
                <a:spcPct val="100000"/>
              </a:lnSpc>
              <a:buClr>
                <a:srgbClr val="C00000"/>
              </a:buClr>
              <a:buFont typeface="Zapf Dingbats"/>
              <a:buChar char="➠"/>
            </a:pPr>
            <a:r>
              <a:rPr lang="tr-TR" dirty="0"/>
              <a:t> </a:t>
            </a:r>
            <a:r>
              <a:rPr lang="tr-TR" dirty="0" err="1"/>
              <a:t>ildə</a:t>
            </a:r>
            <a:r>
              <a:rPr lang="tr-TR" dirty="0"/>
              <a:t> ≥7 aorta kökü, </a:t>
            </a:r>
            <a:r>
              <a:rPr lang="tr-TR" dirty="0" err="1"/>
              <a:t>qalxan</a:t>
            </a:r>
            <a:r>
              <a:rPr lang="tr-TR" dirty="0"/>
              <a:t> aorta </a:t>
            </a:r>
            <a:r>
              <a:rPr lang="tr-TR" dirty="0" err="1"/>
              <a:t>və</a:t>
            </a:r>
            <a:r>
              <a:rPr lang="tr-TR" dirty="0"/>
              <a:t> ya </a:t>
            </a:r>
            <a:r>
              <a:rPr lang="tr-TR" dirty="0" err="1"/>
              <a:t>eninə</a:t>
            </a:r>
            <a:r>
              <a:rPr lang="tr-TR" dirty="0"/>
              <a:t> </a:t>
            </a:r>
            <a:r>
              <a:rPr lang="tr-TR" dirty="0" err="1"/>
              <a:t>qövs</a:t>
            </a:r>
            <a:r>
              <a:rPr lang="tr-TR" dirty="0"/>
              <a:t> aorta </a:t>
            </a:r>
            <a:r>
              <a:rPr lang="tr-TR" dirty="0" err="1"/>
              <a:t>disseksiyası</a:t>
            </a:r>
            <a:r>
              <a:rPr lang="tr-TR" dirty="0"/>
              <a:t> </a:t>
            </a:r>
            <a:r>
              <a:rPr lang="tr-TR" dirty="0" err="1"/>
              <a:t>təmirini</a:t>
            </a:r>
            <a:r>
              <a:rPr lang="tr-TR" dirty="0"/>
              <a:t> </a:t>
            </a:r>
            <a:r>
              <a:rPr lang="tr-TR" dirty="0" err="1"/>
              <a:t>həyata</a:t>
            </a:r>
            <a:r>
              <a:rPr lang="tr-TR" dirty="0"/>
              <a:t> </a:t>
            </a:r>
            <a:r>
              <a:rPr lang="tr-TR" dirty="0" err="1"/>
              <a:t>keçirən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</a:rPr>
              <a:t>mərkəzlər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000000"/>
                </a:solidFill>
                <a:latin typeface="Arial" panose="020B0604020202020204" pitchFamily="34" charset="0"/>
              </a:rPr>
              <a:t>təcrübəli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 hesap edilir.</a:t>
            </a:r>
          </a:p>
          <a:p>
            <a:endParaRPr lang="tr-AZ" dirty="0"/>
          </a:p>
          <a:p>
            <a:pPr marL="0" indent="0">
              <a:buNone/>
            </a:pPr>
            <a:endParaRPr lang="tr-AZ" dirty="0"/>
          </a:p>
          <a:p>
            <a:pPr marL="0" indent="0" algn="ctr">
              <a:buNone/>
            </a:pP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alperfuziya sindromu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690FD13-356B-7443-AC73-B06104CB14FF}"/>
              </a:ext>
            </a:extLst>
          </p:cNvPr>
          <p:cNvSpPr txBox="1"/>
          <p:nvPr/>
        </p:nvSpPr>
        <p:spPr>
          <a:xfrm>
            <a:off x="4411800" y="6042026"/>
            <a:ext cx="7354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669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3627CB-C600-1344-878C-44BE983CD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44" y="1356851"/>
            <a:ext cx="6443816" cy="28733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Yalançı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lümen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genişləndiyi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həqiqi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lümeni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sıxdığı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üçün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aortanın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hər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hansı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şaxəsi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azalmış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perfuziya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riski altındadır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disseksiya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distala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doğru yayıldığı üçün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eyni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vaxtda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bir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neçə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damar yatağında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perfuziya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pozulması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baş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bilər</a:t>
            </a:r>
            <a:r>
              <a:rPr lang="tr-AZ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(dinamik, statik və qarışıq)</a:t>
            </a:r>
            <a:endParaRPr lang="tr-TR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DFB8C72-608B-0C45-A910-F8E98A36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77" y="181773"/>
            <a:ext cx="2929200" cy="649445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ECB8A4A-F7C1-CB47-B416-AC090EAE0E5A}"/>
              </a:ext>
            </a:extLst>
          </p:cNvPr>
          <p:cNvSpPr txBox="1"/>
          <p:nvPr/>
        </p:nvSpPr>
        <p:spPr>
          <a:xfrm>
            <a:off x="4545496" y="5865600"/>
            <a:ext cx="7328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24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6BB063D-2F35-3247-8026-13F6E38E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258" y="0"/>
            <a:ext cx="8609471" cy="6640220"/>
          </a:xfrm>
          <a:prstGeom prst="rect">
            <a:avLst/>
          </a:prstGeom>
          <a:effectLst>
            <a:reflection blurRad="263723" stA="98000" endPos="29000" dist="50800" dir="5400000" sy="-100000" algn="bl" rotWithShape="0"/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2174F62-C663-6045-916E-53F6BB0E6807}"/>
              </a:ext>
            </a:extLst>
          </p:cNvPr>
          <p:cNvSpPr txBox="1"/>
          <p:nvPr/>
        </p:nvSpPr>
        <p:spPr>
          <a:xfrm>
            <a:off x="2878466" y="2854177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AZ" sz="3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85-90%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51623BF-346A-7F42-BB87-724929ACF899}"/>
              </a:ext>
            </a:extLst>
          </p:cNvPr>
          <p:cNvSpPr txBox="1"/>
          <p:nvPr/>
        </p:nvSpPr>
        <p:spPr>
          <a:xfrm>
            <a:off x="4615496" y="2844223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AZ" sz="3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5-10%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61607EC-E9F1-A344-90F1-9ABDD28A6C7A}"/>
              </a:ext>
            </a:extLst>
          </p:cNvPr>
          <p:cNvSpPr txBox="1"/>
          <p:nvPr/>
        </p:nvSpPr>
        <p:spPr>
          <a:xfrm>
            <a:off x="6745993" y="2836864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AZ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5%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1EEC060-A662-F041-8CE1-AE346F344F3F}"/>
              </a:ext>
            </a:extLst>
          </p:cNvPr>
          <p:cNvSpPr txBox="1"/>
          <p:nvPr/>
        </p:nvSpPr>
        <p:spPr>
          <a:xfrm rot="16200000">
            <a:off x="-1246818" y="2867641"/>
            <a:ext cx="5147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KƏSKİN AORTİK SİNDROMLAR</a:t>
            </a:r>
            <a:endParaRPr lang="tr-AZ" sz="32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1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801428-F4F2-D24F-ADD7-FB454E34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681037"/>
            <a:ext cx="10515600" cy="1325563"/>
          </a:xfrm>
        </p:spPr>
        <p:txBody>
          <a:bodyPr/>
          <a:lstStyle/>
          <a:p>
            <a:r>
              <a:rPr lang="tr-TR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tr-AZ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alperfuziya sindromu </a:t>
            </a:r>
            <a:br>
              <a:rPr lang="tr-AZ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tr-AZ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362972-8C8C-6C46-9C92-5A9EEBF2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64" y="1755534"/>
            <a:ext cx="10455518" cy="2859892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stA="84695" endPos="36000" dist="508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220EFC1-CBF7-7B46-BEB0-E5EAEC24F5D6}"/>
              </a:ext>
            </a:extLst>
          </p:cNvPr>
          <p:cNvSpPr txBox="1"/>
          <p:nvPr/>
        </p:nvSpPr>
        <p:spPr>
          <a:xfrm>
            <a:off x="3432313" y="5853797"/>
            <a:ext cx="771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237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52DCA0-CCC3-9447-BD8B-2AF5264B4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752168"/>
            <a:ext cx="10734368" cy="5424795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tr-TR" sz="2000" dirty="0" err="1"/>
              <a:t>Kəskin</a:t>
            </a:r>
            <a:r>
              <a:rPr lang="tr-TR" sz="2000" dirty="0"/>
              <a:t> tip A aorta </a:t>
            </a:r>
            <a:r>
              <a:rPr lang="tr-TR" sz="2000" dirty="0" err="1"/>
              <a:t>disseksiyası</a:t>
            </a:r>
            <a:r>
              <a:rPr lang="tr-TR" sz="2000" dirty="0"/>
              <a:t> olan </a:t>
            </a:r>
            <a:r>
              <a:rPr lang="tr-TR" sz="2000" b="1" dirty="0" err="1"/>
              <a:t>xəstələrin</a:t>
            </a:r>
            <a:r>
              <a:rPr lang="tr-TR" sz="2000" b="1" dirty="0"/>
              <a:t> 25%-</a:t>
            </a:r>
            <a:r>
              <a:rPr lang="tr-TR" sz="2000" b="1" dirty="0" err="1"/>
              <a:t>ə</a:t>
            </a:r>
            <a:r>
              <a:rPr lang="tr-TR" sz="2000" b="1" dirty="0"/>
              <a:t> </a:t>
            </a:r>
            <a:r>
              <a:rPr lang="tr-TR" sz="2000" b="1" dirty="0" err="1"/>
              <a:t>qədərində</a:t>
            </a:r>
            <a:r>
              <a:rPr lang="tr-TR" sz="2000" b="1" dirty="0"/>
              <a:t> </a:t>
            </a:r>
            <a:r>
              <a:rPr lang="tr-TR" sz="2000" b="1" dirty="0" err="1"/>
              <a:t>malperfuziya</a:t>
            </a:r>
            <a:r>
              <a:rPr lang="tr-TR" sz="2000" b="1" dirty="0"/>
              <a:t> </a:t>
            </a:r>
            <a:r>
              <a:rPr lang="tr-TR" sz="2000" dirty="0"/>
              <a:t>rast </a:t>
            </a:r>
            <a:r>
              <a:rPr lang="tr-TR" sz="2000" dirty="0" err="1"/>
              <a:t>gəlinir</a:t>
            </a:r>
            <a:endParaRPr lang="tr-TR" sz="2000" dirty="0"/>
          </a:p>
          <a:p>
            <a:pPr>
              <a:buClr>
                <a:srgbClr val="C00000"/>
              </a:buClr>
            </a:pPr>
            <a:r>
              <a:rPr lang="tr-TR" sz="2000" dirty="0"/>
              <a:t>Lakin bu, tez-tez </a:t>
            </a:r>
            <a:r>
              <a:rPr lang="tr-TR" sz="2000" dirty="0" err="1"/>
              <a:t>malperfuziya</a:t>
            </a:r>
            <a:r>
              <a:rPr lang="tr-TR" sz="2000" dirty="0"/>
              <a:t> </a:t>
            </a:r>
            <a:r>
              <a:rPr lang="tr-TR" sz="2000" dirty="0" err="1"/>
              <a:t>sindromu</a:t>
            </a:r>
            <a:r>
              <a:rPr lang="tr-TR" sz="2000" dirty="0"/>
              <a:t> kimi adlandırılan son </a:t>
            </a:r>
            <a:r>
              <a:rPr lang="tr-TR" sz="2000" dirty="0" err="1"/>
              <a:t>orqan</a:t>
            </a:r>
            <a:r>
              <a:rPr lang="tr-TR" sz="2000" dirty="0"/>
              <a:t> </a:t>
            </a:r>
            <a:r>
              <a:rPr lang="tr-TR" sz="2000" dirty="0" err="1"/>
              <a:t>işemiyasının</a:t>
            </a:r>
            <a:r>
              <a:rPr lang="tr-TR" sz="2000" dirty="0"/>
              <a:t> klinik sübutlarından </a:t>
            </a:r>
            <a:r>
              <a:rPr lang="tr-TR" sz="2000" dirty="0" err="1"/>
              <a:t>fərqləndirilməlidir</a:t>
            </a:r>
            <a:endParaRPr lang="tr-TR" sz="2000" dirty="0"/>
          </a:p>
          <a:p>
            <a:pPr>
              <a:buClr>
                <a:srgbClr val="C00000"/>
              </a:buClr>
            </a:pPr>
            <a:r>
              <a:rPr lang="tr-TR" sz="2000" i="1" dirty="0" err="1"/>
              <a:t>Malperfuziya</a:t>
            </a:r>
            <a:r>
              <a:rPr lang="tr-TR" sz="2000" i="1" dirty="0"/>
              <a:t> </a:t>
            </a:r>
            <a:r>
              <a:rPr lang="tr-TR" sz="2000" i="1" dirty="0" err="1"/>
              <a:t>sindromu</a:t>
            </a:r>
            <a:r>
              <a:rPr lang="tr-TR" sz="2000" i="1" dirty="0"/>
              <a:t> olmayanlarda ölüm </a:t>
            </a:r>
            <a:r>
              <a:rPr lang="tr-TR" sz="2000" i="1" dirty="0" err="1"/>
              <a:t>nisbəti</a:t>
            </a:r>
            <a:r>
              <a:rPr lang="tr-TR" sz="2000" i="1" dirty="0"/>
              <a:t> yalnız 6,2% olduğu </a:t>
            </a:r>
            <a:r>
              <a:rPr lang="tr-TR" sz="2000" i="1" dirty="0" err="1"/>
              <a:t>halda</a:t>
            </a:r>
            <a:r>
              <a:rPr lang="tr-TR" sz="2000" i="1" dirty="0"/>
              <a:t>, </a:t>
            </a:r>
            <a:r>
              <a:rPr lang="tr-TR" sz="2000" i="1" dirty="0" err="1"/>
              <a:t>malperfuziya</a:t>
            </a:r>
            <a:r>
              <a:rPr lang="tr-TR" sz="2000" i="1" dirty="0"/>
              <a:t> </a:t>
            </a:r>
            <a:r>
              <a:rPr lang="tr-TR" sz="2000" i="1" dirty="0" err="1"/>
              <a:t>sindromu</a:t>
            </a:r>
            <a:r>
              <a:rPr lang="tr-TR" sz="2000" i="1" dirty="0"/>
              <a:t> 30,5% ölüm </a:t>
            </a:r>
            <a:r>
              <a:rPr lang="tr-TR" sz="2000" i="1" dirty="0" err="1"/>
              <a:t>nisbəti</a:t>
            </a:r>
            <a:r>
              <a:rPr lang="tr-TR" sz="2000" i="1" dirty="0"/>
              <a:t> </a:t>
            </a:r>
            <a:r>
              <a:rPr lang="tr-TR" sz="2000" i="1" dirty="0" err="1"/>
              <a:t>ilə</a:t>
            </a:r>
            <a:r>
              <a:rPr lang="tr-TR" sz="2000" i="1" dirty="0"/>
              <a:t> </a:t>
            </a:r>
            <a:r>
              <a:rPr lang="tr-TR" sz="2000" i="1" dirty="0" err="1"/>
              <a:t>əlaqələndirilir</a:t>
            </a:r>
            <a:r>
              <a:rPr lang="tr-TR" sz="2000" i="1" dirty="0"/>
              <a:t>.</a:t>
            </a:r>
          </a:p>
          <a:p>
            <a:pPr>
              <a:buClr>
                <a:srgbClr val="C00000"/>
              </a:buClr>
            </a:pPr>
            <a:r>
              <a:rPr lang="tr-TR" sz="2000" dirty="0"/>
              <a:t>Ölüm faizi - iştirak </a:t>
            </a:r>
            <a:r>
              <a:rPr lang="tr-TR" sz="2000" dirty="0" err="1"/>
              <a:t>edən</a:t>
            </a:r>
            <a:r>
              <a:rPr lang="tr-TR" sz="2000" dirty="0"/>
              <a:t> </a:t>
            </a:r>
            <a:r>
              <a:rPr lang="tr-TR" sz="2000" dirty="0" err="1"/>
              <a:t>arteriya</a:t>
            </a:r>
            <a:r>
              <a:rPr lang="tr-TR" sz="2000" dirty="0"/>
              <a:t> damarlarının sayı, </a:t>
            </a:r>
            <a:r>
              <a:rPr lang="tr-TR" sz="2000" dirty="0" err="1"/>
              <a:t>eləcə</a:t>
            </a:r>
            <a:r>
              <a:rPr lang="tr-TR" sz="2000" dirty="0"/>
              <a:t> </a:t>
            </a:r>
            <a:r>
              <a:rPr lang="tr-TR" sz="2000" dirty="0" err="1"/>
              <a:t>də</a:t>
            </a:r>
            <a:r>
              <a:rPr lang="tr-TR" sz="2000" dirty="0"/>
              <a:t> </a:t>
            </a:r>
            <a:r>
              <a:rPr lang="tr-TR" sz="2000" dirty="0" err="1"/>
              <a:t>pozulmuş</a:t>
            </a:r>
            <a:r>
              <a:rPr lang="tr-TR" sz="2000" dirty="0"/>
              <a:t> </a:t>
            </a:r>
            <a:r>
              <a:rPr lang="tr-TR" sz="2000" dirty="0" err="1"/>
              <a:t>orqanların</a:t>
            </a:r>
            <a:r>
              <a:rPr lang="tr-TR" sz="2000" dirty="0"/>
              <a:t> sayı </a:t>
            </a:r>
            <a:r>
              <a:rPr lang="tr-TR" sz="2000" dirty="0" err="1"/>
              <a:t>ilə</a:t>
            </a:r>
            <a:r>
              <a:rPr lang="tr-TR" sz="2000" dirty="0"/>
              <a:t> </a:t>
            </a:r>
            <a:r>
              <a:rPr lang="tr-TR" sz="2000" dirty="0" err="1"/>
              <a:t>əlaqələndirilir</a:t>
            </a:r>
            <a:r>
              <a:rPr lang="tr-TR" sz="2000" dirty="0"/>
              <a:t>.</a:t>
            </a:r>
          </a:p>
          <a:p>
            <a:pPr>
              <a:buClr>
                <a:srgbClr val="C00000"/>
              </a:buClr>
            </a:pPr>
            <a:r>
              <a:rPr lang="tr-TR" sz="2000" dirty="0" err="1"/>
              <a:t>Nəbz</a:t>
            </a:r>
            <a:r>
              <a:rPr lang="tr-TR" sz="2000" dirty="0"/>
              <a:t> </a:t>
            </a:r>
            <a:r>
              <a:rPr lang="tr-TR" sz="2000" dirty="0" err="1"/>
              <a:t>defisiti</a:t>
            </a:r>
            <a:r>
              <a:rPr lang="tr-TR" sz="2000" dirty="0"/>
              <a:t> (azalmış </a:t>
            </a:r>
            <a:r>
              <a:rPr lang="tr-TR" sz="2000" dirty="0" err="1"/>
              <a:t>perfuziya</a:t>
            </a:r>
            <a:r>
              <a:rPr lang="tr-TR" sz="2000" dirty="0"/>
              <a:t> </a:t>
            </a:r>
            <a:r>
              <a:rPr lang="tr-TR" sz="2000" dirty="0" err="1"/>
              <a:t>göstəricisi</a:t>
            </a:r>
            <a:r>
              <a:rPr lang="tr-TR" sz="2000" dirty="0"/>
              <a:t>) </a:t>
            </a:r>
            <a:r>
              <a:rPr lang="tr-TR" sz="2000" dirty="0" err="1"/>
              <a:t>və</a:t>
            </a:r>
            <a:r>
              <a:rPr lang="tr-TR" sz="2000" dirty="0"/>
              <a:t> hipotansiyonun </a:t>
            </a:r>
            <a:r>
              <a:rPr lang="tr-TR" sz="2000" dirty="0" err="1"/>
              <a:t>birləşməsi</a:t>
            </a:r>
            <a:r>
              <a:rPr lang="tr-TR" sz="2000" dirty="0"/>
              <a:t> </a:t>
            </a:r>
            <a:r>
              <a:rPr lang="tr-TR" sz="2000" dirty="0" err="1"/>
              <a:t>həyati</a:t>
            </a:r>
            <a:r>
              <a:rPr lang="tr-TR" sz="2000" dirty="0"/>
              <a:t> </a:t>
            </a:r>
            <a:r>
              <a:rPr lang="tr-TR" sz="2000" dirty="0" err="1"/>
              <a:t>orqan</a:t>
            </a:r>
            <a:r>
              <a:rPr lang="tr-TR" sz="2000" dirty="0"/>
              <a:t> </a:t>
            </a:r>
            <a:r>
              <a:rPr lang="tr-TR" sz="2000" dirty="0" err="1"/>
              <a:t>perfuziyasını</a:t>
            </a:r>
            <a:r>
              <a:rPr lang="tr-TR" sz="2000" dirty="0"/>
              <a:t> </a:t>
            </a:r>
            <a:r>
              <a:rPr lang="tr-TR" sz="2000" dirty="0" err="1"/>
              <a:t>göstərir</a:t>
            </a:r>
            <a:r>
              <a:rPr lang="tr-TR" sz="2000" dirty="0"/>
              <a:t>, </a:t>
            </a:r>
            <a:r>
              <a:rPr lang="tr-TR" sz="2000" dirty="0" err="1"/>
              <a:t>çünki</a:t>
            </a:r>
            <a:r>
              <a:rPr lang="tr-TR" sz="2000" dirty="0"/>
              <a:t> </a:t>
            </a:r>
            <a:r>
              <a:rPr lang="tr-TR" sz="2000" dirty="0" err="1"/>
              <a:t>erkən</a:t>
            </a:r>
            <a:r>
              <a:rPr lang="tr-TR" sz="2000" dirty="0"/>
              <a:t> </a:t>
            </a:r>
            <a:r>
              <a:rPr lang="tr-TR" sz="2000" dirty="0" err="1"/>
              <a:t>reperfuziya</a:t>
            </a:r>
            <a:r>
              <a:rPr lang="tr-TR" sz="2000" dirty="0"/>
              <a:t> sağ </a:t>
            </a:r>
            <a:r>
              <a:rPr lang="tr-TR" sz="2000" dirty="0" err="1"/>
              <a:t>qalmağı</a:t>
            </a:r>
            <a:r>
              <a:rPr lang="tr-TR" sz="2000" dirty="0"/>
              <a:t> </a:t>
            </a:r>
            <a:r>
              <a:rPr lang="tr-TR" sz="2000" dirty="0" err="1"/>
              <a:t>proqnozlaşdırır</a:t>
            </a:r>
            <a:r>
              <a:rPr lang="tr-TR" sz="2000" dirty="0"/>
              <a:t>.</a:t>
            </a:r>
          </a:p>
          <a:p>
            <a:pPr>
              <a:buClr>
                <a:srgbClr val="C00000"/>
              </a:buClr>
            </a:pPr>
            <a:r>
              <a:rPr lang="tr-TR" sz="2000" dirty="0" err="1"/>
              <a:t>Aortadan</a:t>
            </a:r>
            <a:r>
              <a:rPr lang="tr-TR" sz="2000" dirty="0"/>
              <a:t> </a:t>
            </a:r>
            <a:r>
              <a:rPr lang="tr-TR" sz="2000" dirty="0" err="1"/>
              <a:t>çıxan</a:t>
            </a:r>
            <a:r>
              <a:rPr lang="tr-TR" sz="2000" dirty="0"/>
              <a:t> </a:t>
            </a:r>
            <a:r>
              <a:rPr lang="tr-TR" sz="2000" dirty="0" err="1"/>
              <a:t>magistral</a:t>
            </a:r>
            <a:r>
              <a:rPr lang="tr-TR" sz="2000" dirty="0"/>
              <a:t> damarlarının </a:t>
            </a:r>
            <a:r>
              <a:rPr lang="tr-TR" sz="2000" dirty="0" err="1"/>
              <a:t>perfuziyasını</a:t>
            </a:r>
            <a:r>
              <a:rPr lang="tr-TR" sz="2000" dirty="0"/>
              <a:t> </a:t>
            </a:r>
            <a:r>
              <a:rPr lang="tr-TR" sz="2000" dirty="0" err="1"/>
              <a:t>bərpa</a:t>
            </a:r>
            <a:r>
              <a:rPr lang="tr-TR" sz="2000" dirty="0"/>
              <a:t> </a:t>
            </a:r>
            <a:r>
              <a:rPr lang="tr-TR" sz="2000" dirty="0" err="1"/>
              <a:t>etmək</a:t>
            </a:r>
            <a:r>
              <a:rPr lang="tr-TR" sz="2000" dirty="0"/>
              <a:t> üçün </a:t>
            </a:r>
            <a:r>
              <a:rPr lang="tr-TR" sz="2000" dirty="0" err="1"/>
              <a:t>ənənəvi</a:t>
            </a:r>
            <a:r>
              <a:rPr lang="tr-TR" sz="2000" dirty="0"/>
              <a:t> yanaşma -  aorta </a:t>
            </a:r>
            <a:r>
              <a:rPr lang="tr-TR" sz="2000" dirty="0" err="1"/>
              <a:t>təmiri</a:t>
            </a:r>
            <a:r>
              <a:rPr lang="tr-TR" sz="2000" dirty="0"/>
              <a:t> (</a:t>
            </a:r>
            <a:r>
              <a:rPr lang="tr-TR" sz="2000" dirty="0" err="1"/>
              <a:t>yəni</a:t>
            </a:r>
            <a:r>
              <a:rPr lang="tr-TR" sz="2000" dirty="0"/>
              <a:t>, </a:t>
            </a:r>
            <a:r>
              <a:rPr lang="tr-TR" sz="2000" dirty="0" err="1"/>
              <a:t>proksimal</a:t>
            </a:r>
            <a:r>
              <a:rPr lang="tr-TR" sz="2000" dirty="0"/>
              <a:t> </a:t>
            </a:r>
            <a:r>
              <a:rPr lang="tr-TR" sz="2000" dirty="0" err="1"/>
              <a:t>aortada</a:t>
            </a:r>
            <a:r>
              <a:rPr lang="tr-TR" sz="2000" dirty="0"/>
              <a:t>) </a:t>
            </a:r>
            <a:r>
              <a:rPr lang="tr-TR" sz="2000" dirty="0" err="1"/>
              <a:t>vasitəsilə</a:t>
            </a:r>
            <a:r>
              <a:rPr lang="tr-TR" sz="2000" dirty="0"/>
              <a:t> </a:t>
            </a:r>
            <a:r>
              <a:rPr lang="tr-TR" sz="2000" dirty="0" err="1"/>
              <a:t>olmuşdur</a:t>
            </a:r>
            <a:r>
              <a:rPr lang="tr-TR" sz="2000" dirty="0"/>
              <a:t>.</a:t>
            </a:r>
          </a:p>
          <a:p>
            <a:pPr>
              <a:buClr>
                <a:srgbClr val="C00000"/>
              </a:buClr>
            </a:pPr>
            <a:r>
              <a:rPr lang="tr-TR" sz="2000" b="1" i="1" dirty="0"/>
              <a:t>Daha yeni yanaşmalar  </a:t>
            </a:r>
            <a:r>
              <a:rPr lang="tr-TR" sz="2000" b="1" i="1" dirty="0" err="1"/>
              <a:t>açıq</a:t>
            </a:r>
            <a:r>
              <a:rPr lang="tr-TR" sz="2000" b="1" i="1" dirty="0"/>
              <a:t> aorta </a:t>
            </a:r>
            <a:r>
              <a:rPr lang="tr-TR" sz="2000" b="1" i="1" dirty="0" err="1"/>
              <a:t>təmirindən</a:t>
            </a:r>
            <a:r>
              <a:rPr lang="tr-TR" sz="2000" b="1" i="1" dirty="0"/>
              <a:t> </a:t>
            </a:r>
            <a:r>
              <a:rPr lang="tr-TR" sz="2000" b="1" i="1" dirty="0" err="1"/>
              <a:t>əvvəl</a:t>
            </a:r>
            <a:r>
              <a:rPr lang="tr-TR" sz="2000" b="1" i="1" dirty="0"/>
              <a:t> </a:t>
            </a:r>
            <a:r>
              <a:rPr lang="tr-TR" sz="2000" b="1" i="1" dirty="0" err="1"/>
              <a:t>endovaskulyar</a:t>
            </a:r>
            <a:r>
              <a:rPr lang="tr-TR" sz="2000" b="1" i="1" dirty="0"/>
              <a:t> </a:t>
            </a:r>
            <a:r>
              <a:rPr lang="tr-TR" sz="2000" b="1" i="1" dirty="0" err="1"/>
              <a:t>vasitələrdən</a:t>
            </a:r>
            <a:r>
              <a:rPr lang="tr-TR" sz="2000" b="1" i="1" dirty="0"/>
              <a:t> </a:t>
            </a:r>
            <a:r>
              <a:rPr lang="tr-TR" sz="2000" b="1" i="1" dirty="0" err="1"/>
              <a:t>istifadə</a:t>
            </a:r>
            <a:r>
              <a:rPr lang="tr-TR" sz="2000" b="1" i="1" dirty="0"/>
              <a:t> </a:t>
            </a:r>
            <a:r>
              <a:rPr lang="tr-TR" sz="2000" b="1" i="1" dirty="0" err="1"/>
              <a:t>edərək</a:t>
            </a:r>
            <a:r>
              <a:rPr lang="tr-TR" sz="2000" b="1" i="1" dirty="0"/>
              <a:t> </a:t>
            </a:r>
            <a:r>
              <a:rPr lang="tr-TR" sz="2000" b="1" i="1" dirty="0" err="1"/>
              <a:t>hədəf</a:t>
            </a:r>
            <a:r>
              <a:rPr lang="tr-TR" sz="2000" b="1" i="1" dirty="0"/>
              <a:t>  </a:t>
            </a:r>
            <a:r>
              <a:rPr lang="tr-TR" sz="2000" b="1" i="1" dirty="0" err="1"/>
              <a:t>orqan</a:t>
            </a:r>
            <a:r>
              <a:rPr lang="tr-TR" sz="2000" b="1" i="1" dirty="0"/>
              <a:t> </a:t>
            </a:r>
            <a:r>
              <a:rPr lang="tr-TR" sz="2000" b="1" i="1" dirty="0" err="1"/>
              <a:t>perfuziyasını</a:t>
            </a:r>
            <a:r>
              <a:rPr lang="tr-TR" sz="2000" b="1" i="1" dirty="0"/>
              <a:t> </a:t>
            </a:r>
            <a:r>
              <a:rPr lang="tr-TR" sz="2000" b="1" i="1" dirty="0" err="1"/>
              <a:t>qorumaqla</a:t>
            </a:r>
            <a:r>
              <a:rPr lang="tr-TR" sz="2000" b="1" i="1" dirty="0"/>
              <a:t> </a:t>
            </a:r>
            <a:r>
              <a:rPr lang="tr-TR" sz="2000" b="1" i="1" dirty="0" err="1"/>
              <a:t>nəticələri</a:t>
            </a:r>
            <a:r>
              <a:rPr lang="tr-TR" sz="2000" b="1" i="1" dirty="0"/>
              <a:t> </a:t>
            </a:r>
            <a:r>
              <a:rPr lang="tr-TR" sz="2000" b="1" i="1" dirty="0" err="1"/>
              <a:t>yaxşılaşdırmaq</a:t>
            </a:r>
            <a:r>
              <a:rPr lang="tr-TR" sz="2000" b="1" i="1" dirty="0"/>
              <a:t> </a:t>
            </a:r>
            <a:r>
              <a:rPr lang="tr-TR" sz="2000" b="1" i="1" dirty="0" err="1"/>
              <a:t>potensialını</a:t>
            </a:r>
            <a:r>
              <a:rPr lang="tr-TR" sz="2000" b="1" i="1" dirty="0"/>
              <a:t> </a:t>
            </a:r>
            <a:r>
              <a:rPr lang="tr-TR" sz="2000" b="1" i="1" dirty="0" err="1"/>
              <a:t>göstərdi</a:t>
            </a:r>
            <a:r>
              <a:rPr lang="tr-TR" sz="2000" b="1" i="1" dirty="0"/>
              <a:t> (</a:t>
            </a:r>
            <a:r>
              <a:rPr lang="tr-TR" sz="2000" b="1" i="1" dirty="0" err="1"/>
              <a:t>sonrakı</a:t>
            </a:r>
            <a:r>
              <a:rPr lang="tr-TR" sz="2000" b="1" i="1" dirty="0"/>
              <a:t> </a:t>
            </a:r>
            <a:r>
              <a:rPr lang="tr-TR" sz="2000" b="1" i="1" dirty="0" err="1"/>
              <a:t>açıq</a:t>
            </a:r>
            <a:r>
              <a:rPr lang="tr-TR" sz="2000" b="1" i="1" dirty="0"/>
              <a:t> </a:t>
            </a:r>
            <a:r>
              <a:rPr lang="tr-TR" sz="2000" b="1" i="1" dirty="0" err="1"/>
              <a:t>təmirin</a:t>
            </a:r>
            <a:r>
              <a:rPr lang="tr-TR" sz="2000" b="1" i="1" dirty="0"/>
              <a:t> </a:t>
            </a:r>
            <a:r>
              <a:rPr lang="tr-TR" sz="2000" b="1" i="1" dirty="0" err="1"/>
              <a:t>vaxtı</a:t>
            </a:r>
            <a:r>
              <a:rPr lang="tr-TR" sz="2000" b="1" i="1" dirty="0"/>
              <a:t> ayrı-</a:t>
            </a:r>
            <a:r>
              <a:rPr lang="tr-TR" sz="2000" b="1" i="1" dirty="0" err="1"/>
              <a:t>ayrılıqda</a:t>
            </a:r>
            <a:r>
              <a:rPr lang="tr-TR" sz="2000" b="1" i="1" dirty="0"/>
              <a:t> </a:t>
            </a:r>
            <a:r>
              <a:rPr lang="tr-TR" sz="2000" b="1" i="1" dirty="0" err="1"/>
              <a:t>müəyyən</a:t>
            </a:r>
            <a:r>
              <a:rPr lang="tr-TR" sz="2000" b="1" i="1" dirty="0"/>
              <a:t> edilir)</a:t>
            </a:r>
          </a:p>
          <a:p>
            <a:pPr>
              <a:buClr>
                <a:srgbClr val="C00000"/>
              </a:buClr>
            </a:pPr>
            <a:r>
              <a:rPr lang="tr-TR" sz="2000" b="1" i="1" dirty="0"/>
              <a:t>Bu </a:t>
            </a:r>
            <a:r>
              <a:rPr lang="tr-TR" sz="2000" b="1" i="1" dirty="0" err="1"/>
              <a:t>prosedurlar</a:t>
            </a:r>
            <a:r>
              <a:rPr lang="tr-TR" sz="2000" b="1" i="1" dirty="0"/>
              <a:t> </a:t>
            </a:r>
            <a:r>
              <a:rPr lang="tr-TR" sz="2000" b="1" i="1" dirty="0" err="1"/>
              <a:t>hibrid</a:t>
            </a:r>
            <a:r>
              <a:rPr lang="tr-TR" sz="2000" b="1" i="1" dirty="0"/>
              <a:t> </a:t>
            </a:r>
            <a:r>
              <a:rPr lang="tr-TR" sz="2000" b="1" i="1" dirty="0" err="1"/>
              <a:t>labaratoriyalarda</a:t>
            </a:r>
            <a:r>
              <a:rPr lang="tr-TR" sz="2000" b="1" i="1" dirty="0"/>
              <a:t> </a:t>
            </a:r>
            <a:r>
              <a:rPr lang="tr-TR" sz="2000" b="1" i="1" dirty="0" err="1"/>
              <a:t>lazımi</a:t>
            </a:r>
            <a:r>
              <a:rPr lang="tr-TR" sz="2000" b="1" i="1" dirty="0"/>
              <a:t> </a:t>
            </a:r>
            <a:r>
              <a:rPr lang="tr-TR" sz="2000" b="1" i="1" dirty="0" err="1"/>
              <a:t>resurs</a:t>
            </a:r>
            <a:r>
              <a:rPr lang="tr-TR" sz="2000" b="1" i="1" dirty="0"/>
              <a:t> </a:t>
            </a:r>
            <a:r>
              <a:rPr lang="tr-TR" sz="2000" b="1" i="1" dirty="0" err="1"/>
              <a:t>və</a:t>
            </a:r>
            <a:r>
              <a:rPr lang="tr-TR" sz="2000" b="1" i="1" dirty="0"/>
              <a:t> </a:t>
            </a:r>
            <a:r>
              <a:rPr lang="tr-TR" sz="2000" b="1" i="1" dirty="0" err="1"/>
              <a:t>personal</a:t>
            </a:r>
            <a:r>
              <a:rPr lang="tr-TR" sz="2000" b="1" i="1" dirty="0"/>
              <a:t> </a:t>
            </a:r>
            <a:r>
              <a:rPr lang="tr-TR" sz="2000" b="1" i="1" dirty="0" err="1"/>
              <a:t>mövcud</a:t>
            </a:r>
            <a:r>
              <a:rPr lang="tr-TR" sz="2000" b="1" i="1" dirty="0"/>
              <a:t> </a:t>
            </a:r>
            <a:r>
              <a:rPr lang="tr-TR" sz="2000" b="1" i="1" dirty="0" err="1"/>
              <a:t>olduqda</a:t>
            </a:r>
            <a:r>
              <a:rPr lang="tr-TR" sz="2000" b="1" i="1" dirty="0"/>
              <a:t> </a:t>
            </a:r>
            <a:r>
              <a:rPr lang="tr-TR" sz="2000" b="1" i="1" dirty="0" err="1"/>
              <a:t>həyata</a:t>
            </a:r>
            <a:r>
              <a:rPr lang="tr-TR" sz="2000" b="1" i="1" dirty="0"/>
              <a:t> </a:t>
            </a:r>
            <a:r>
              <a:rPr lang="tr-TR" sz="2000" b="1" i="1" dirty="0" err="1"/>
              <a:t>keçirilə</a:t>
            </a:r>
            <a:r>
              <a:rPr lang="tr-TR" sz="2000" b="1" i="1" dirty="0"/>
              <a:t> </a:t>
            </a:r>
            <a:r>
              <a:rPr lang="tr-TR" sz="2000" b="1" i="1" dirty="0" err="1"/>
              <a:t>bilər</a:t>
            </a:r>
            <a:r>
              <a:rPr lang="tr-TR" sz="2000" b="1" i="1" dirty="0"/>
              <a:t>.</a:t>
            </a:r>
            <a:endParaRPr lang="tr-AZ" sz="2000" b="1" i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2613EEC-479B-9B49-8C5D-9AC2C2128F33}"/>
              </a:ext>
            </a:extLst>
          </p:cNvPr>
          <p:cNvSpPr txBox="1"/>
          <p:nvPr/>
        </p:nvSpPr>
        <p:spPr>
          <a:xfrm>
            <a:off x="3220278" y="6105832"/>
            <a:ext cx="789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36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264461-16DC-5F4F-B41D-E436EFB1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07" y="143899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tr-AZ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əcili  yanaşma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B26885-FC64-C041-93BA-CEBB38127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87" y="146946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Sürətli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ürək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damar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cərrahiyyəsi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konsultasiyası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just"/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Aort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disseksiyası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müalicəsində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ilk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olaraq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ağrı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kontrolu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hemodinamika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təqibi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dəstəyidir</a:t>
            </a:r>
            <a:endParaRPr lang="tr-TR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Xəstəyə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sürətli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şəkildə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2 geniş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kanullu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damar yolu açılmalıdır</a:t>
            </a:r>
          </a:p>
          <a:p>
            <a:pPr algn="just"/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Sürət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kontrolü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təzyiq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monitorizasiyası</a:t>
            </a:r>
            <a:r>
              <a:rPr lang="tr-TR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olunmalıdır</a:t>
            </a:r>
          </a:p>
          <a:p>
            <a:pPr marL="0" indent="0" algn="just">
              <a:buNone/>
            </a:pPr>
            <a:endParaRPr lang="tr-TR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>
              <a:buClr>
                <a:srgbClr val="C00000"/>
              </a:buClr>
              <a:buFont typeface="Zapf Dingbats"/>
              <a:buChar char="➠"/>
            </a:pPr>
            <a:r>
              <a:rPr lang="tr-TR" dirty="0"/>
              <a:t> </a:t>
            </a:r>
            <a:r>
              <a:rPr lang="tr-TR" dirty="0" err="1"/>
              <a:t>Esmolol</a:t>
            </a:r>
            <a:r>
              <a:rPr lang="tr-TR" dirty="0"/>
              <a:t> – </a:t>
            </a:r>
            <a:r>
              <a:rPr lang="tr-TR" dirty="0" err="1"/>
              <a:t>intravenoz</a:t>
            </a:r>
            <a:r>
              <a:rPr lang="tr-TR" dirty="0"/>
              <a:t> (500 </a:t>
            </a:r>
            <a:r>
              <a:rPr lang="tr-TR" dirty="0" err="1"/>
              <a:t>mcg</a:t>
            </a:r>
            <a:r>
              <a:rPr lang="tr-TR" dirty="0"/>
              <a:t>/kg iv </a:t>
            </a:r>
            <a:r>
              <a:rPr lang="tr-TR" dirty="0" err="1"/>
              <a:t>bolus</a:t>
            </a:r>
            <a:r>
              <a:rPr lang="tr-TR" dirty="0"/>
              <a:t>, 50-150 </a:t>
            </a:r>
            <a:r>
              <a:rPr lang="tr-TR" dirty="0" err="1"/>
              <a:t>mcg</a:t>
            </a:r>
            <a:r>
              <a:rPr lang="tr-TR" dirty="0"/>
              <a:t>/kg/</a:t>
            </a:r>
            <a:r>
              <a:rPr lang="tr-TR" dirty="0" err="1"/>
              <a:t>dəq</a:t>
            </a:r>
            <a:r>
              <a:rPr lang="tr-TR" dirty="0"/>
              <a:t> iv </a:t>
            </a:r>
            <a:r>
              <a:rPr lang="tr-TR" dirty="0" err="1"/>
              <a:t>inf</a:t>
            </a:r>
            <a:r>
              <a:rPr lang="tr-TR" dirty="0"/>
              <a:t>)</a:t>
            </a:r>
          </a:p>
          <a:p>
            <a:pPr algn="just">
              <a:buClr>
                <a:srgbClr val="C00000"/>
              </a:buClr>
              <a:buFont typeface="Zapf Dingbats"/>
              <a:buChar char="➠"/>
            </a:pPr>
            <a:r>
              <a:rPr lang="tr-TR" dirty="0"/>
              <a:t> </a:t>
            </a:r>
            <a:r>
              <a:rPr lang="tr-TR" dirty="0" err="1"/>
              <a:t>Metoprolol</a:t>
            </a:r>
            <a:r>
              <a:rPr lang="tr-TR" dirty="0"/>
              <a:t> – </a:t>
            </a:r>
            <a:r>
              <a:rPr lang="tr-TR" dirty="0" err="1"/>
              <a:t>intravenoz</a:t>
            </a:r>
            <a:r>
              <a:rPr lang="tr-TR" dirty="0"/>
              <a:t> (5-15 mg iv </a:t>
            </a:r>
            <a:r>
              <a:rPr lang="tr-TR" dirty="0" err="1"/>
              <a:t>bolus</a:t>
            </a:r>
            <a:r>
              <a:rPr lang="tr-TR" dirty="0"/>
              <a:t> toplamda 3 </a:t>
            </a:r>
            <a:r>
              <a:rPr lang="tr-TR" dirty="0" err="1"/>
              <a:t>dəfə</a:t>
            </a:r>
            <a:r>
              <a:rPr lang="tr-TR" dirty="0"/>
              <a:t> </a:t>
            </a:r>
            <a:r>
              <a:rPr lang="tr-TR" dirty="0" err="1"/>
              <a:t>edilə</a:t>
            </a:r>
            <a:r>
              <a:rPr lang="tr-TR" dirty="0"/>
              <a:t> </a:t>
            </a:r>
            <a:r>
              <a:rPr lang="tr-TR" dirty="0" err="1"/>
              <a:t>bilər</a:t>
            </a:r>
            <a:r>
              <a:rPr lang="tr-TR" dirty="0"/>
              <a:t>, 2-5 mg/h iv </a:t>
            </a:r>
            <a:r>
              <a:rPr lang="tr-TR" dirty="0" err="1"/>
              <a:t>inf</a:t>
            </a:r>
            <a:r>
              <a:rPr lang="tr-TR" dirty="0"/>
              <a:t>).</a:t>
            </a:r>
          </a:p>
          <a:p>
            <a:pPr algn="just">
              <a:buClr>
                <a:srgbClr val="C00000"/>
              </a:buClr>
              <a:buFont typeface="Zapf Dingbats"/>
              <a:buChar char="➠"/>
            </a:pPr>
            <a:r>
              <a:rPr lang="tr-TR" dirty="0"/>
              <a:t> </a:t>
            </a:r>
            <a:r>
              <a:rPr lang="tr-TR" dirty="0" err="1"/>
              <a:t>Labetalol</a:t>
            </a:r>
            <a:r>
              <a:rPr lang="tr-TR" dirty="0"/>
              <a:t> (20 mg iv </a:t>
            </a:r>
            <a:r>
              <a:rPr lang="tr-TR" dirty="0" err="1"/>
              <a:t>bolus</a:t>
            </a:r>
            <a:r>
              <a:rPr lang="tr-TR" dirty="0"/>
              <a:t>, </a:t>
            </a:r>
            <a:r>
              <a:rPr lang="tr-TR" dirty="0" err="1"/>
              <a:t>hər</a:t>
            </a:r>
            <a:r>
              <a:rPr lang="tr-TR" dirty="0"/>
              <a:t> 10 </a:t>
            </a:r>
            <a:r>
              <a:rPr lang="tr-TR" dirty="0" err="1"/>
              <a:t>dəqiqədən</a:t>
            </a:r>
            <a:r>
              <a:rPr lang="tr-TR" dirty="0"/>
              <a:t> bir 20-80 mg iv </a:t>
            </a:r>
            <a:r>
              <a:rPr lang="tr-TR" dirty="0" err="1"/>
              <a:t>bolus</a:t>
            </a:r>
            <a:r>
              <a:rPr lang="tr-TR" dirty="0"/>
              <a:t> maksimum 300 mg </a:t>
            </a:r>
            <a:r>
              <a:rPr lang="tr-TR" dirty="0" err="1"/>
              <a:t>və</a:t>
            </a:r>
            <a:r>
              <a:rPr lang="tr-TR" dirty="0"/>
              <a:t> ya  0,5-2 mg/</a:t>
            </a:r>
            <a:r>
              <a:rPr lang="tr-TR" dirty="0" err="1"/>
              <a:t>dəq</a:t>
            </a:r>
            <a:r>
              <a:rPr lang="tr-TR" dirty="0"/>
              <a:t> </a:t>
            </a:r>
            <a:r>
              <a:rPr lang="tr-TR" dirty="0" err="1"/>
              <a:t>inf</a:t>
            </a:r>
            <a:r>
              <a:rPr lang="tr-TR" dirty="0"/>
              <a:t>.)</a:t>
            </a:r>
            <a:endParaRPr lang="tr-AZ" dirty="0"/>
          </a:p>
          <a:p>
            <a:endParaRPr lang="tr-TR" dirty="0"/>
          </a:p>
          <a:p>
            <a:pPr marL="0" indent="0">
              <a:buNone/>
            </a:pPr>
            <a:endParaRPr lang="tr-AZ" dirty="0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7070A480-3D26-EF4D-A398-93889033D3DD}"/>
              </a:ext>
            </a:extLst>
          </p:cNvPr>
          <p:cNvCxnSpPr>
            <a:cxnSpLocks/>
          </p:cNvCxnSpPr>
          <p:nvPr/>
        </p:nvCxnSpPr>
        <p:spPr>
          <a:xfrm>
            <a:off x="498987" y="3429001"/>
            <a:ext cx="10515600" cy="0"/>
          </a:xfrm>
          <a:prstGeom prst="line">
            <a:avLst/>
          </a:prstGeom>
          <a:ln w="31750">
            <a:solidFill>
              <a:srgbClr val="00206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766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8632E-4D99-F84A-8B47-5C7EE01F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tr-AZ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əcili  yanaşma</a:t>
            </a:r>
            <a:endParaRPr lang="tr-AZ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A08473-4033-744A-8B80-359C12EC8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Beta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bloker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müalicəsina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baxmayaraq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təzyiq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&gt;120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mmHg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vazodilatator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əlavə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etmək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lazımdır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tr-TR" sz="2400" dirty="0" err="1"/>
              <a:t>Nitroprussid</a:t>
            </a:r>
            <a:r>
              <a:rPr lang="tr-TR" sz="2400" dirty="0"/>
              <a:t> 0,3 </a:t>
            </a:r>
            <a:r>
              <a:rPr lang="el-GR" sz="2400" dirty="0"/>
              <a:t>μ</a:t>
            </a:r>
            <a:r>
              <a:rPr lang="tr-TR" sz="2400" dirty="0"/>
              <a:t>g/</a:t>
            </a:r>
            <a:r>
              <a:rPr lang="tr-TR" sz="2400" dirty="0" err="1"/>
              <a:t>dəq</a:t>
            </a:r>
            <a:r>
              <a:rPr lang="tr-TR" sz="2400" dirty="0"/>
              <a:t> iv </a:t>
            </a:r>
            <a:r>
              <a:rPr lang="tr-TR" sz="2400" dirty="0" err="1"/>
              <a:t>infuziya</a:t>
            </a:r>
            <a:endParaRPr lang="tr-TR" sz="2400" dirty="0"/>
          </a:p>
          <a:p>
            <a:pPr marL="0" indent="0">
              <a:buClr>
                <a:srgbClr val="C00000"/>
              </a:buClr>
              <a:buNone/>
            </a:pPr>
            <a:r>
              <a:rPr lang="tr-TR" sz="2400" dirty="0" err="1"/>
              <a:t>Nikardapin</a:t>
            </a:r>
            <a:r>
              <a:rPr lang="tr-TR" sz="2400" dirty="0"/>
              <a:t> 2,5-5 mg/saat </a:t>
            </a:r>
            <a:r>
              <a:rPr lang="tr-TR" sz="2400" dirty="0" err="1"/>
              <a:t>infuziya</a:t>
            </a:r>
            <a:endParaRPr lang="tr-TR" sz="2400" dirty="0"/>
          </a:p>
          <a:p>
            <a:pPr>
              <a:buClr>
                <a:srgbClr val="C00000"/>
              </a:buClr>
            </a:pP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Vazodilatator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müalicə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ritm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kontrolü beta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blokerlər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tərəfindən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başlanmadan başlanmalıdır</a:t>
            </a:r>
          </a:p>
          <a:p>
            <a:pPr>
              <a:buClr>
                <a:srgbClr val="C00000"/>
              </a:buClr>
            </a:pP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Hipotansiyon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müalicəsi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kristaloid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qan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ürünləri</a:t>
            </a: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)</a:t>
            </a:r>
          </a:p>
          <a:p>
            <a:pPr>
              <a:buClr>
                <a:srgbClr val="C00000"/>
              </a:buClr>
            </a:pPr>
            <a:r>
              <a:rPr lang="tr-TR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Ağrı </a:t>
            </a:r>
            <a:r>
              <a:rPr lang="tr-TR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kontrolu</a:t>
            </a:r>
            <a:endParaRPr lang="tr-A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590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6695647-BB19-064A-9B3F-AF8D2B51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45" y="270268"/>
            <a:ext cx="5043538" cy="6106770"/>
          </a:xfrm>
          <a:prstGeom prst="rect">
            <a:avLst/>
          </a:prstGeom>
          <a:ln w="15875">
            <a:solidFill>
              <a:srgbClr val="002060"/>
            </a:solidFill>
          </a:ln>
          <a:effectLst>
            <a:reflection blurRad="178494" stA="96000" endPos="27000" dist="50800" dir="5400000" sy="-100000" algn="bl" rotWithShape="0"/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5276254-D8F3-574D-A461-701FD03A71F4}"/>
              </a:ext>
            </a:extLst>
          </p:cNvPr>
          <p:cNvSpPr txBox="1"/>
          <p:nvPr/>
        </p:nvSpPr>
        <p:spPr>
          <a:xfrm>
            <a:off x="5997676" y="1292123"/>
            <a:ext cx="61943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Tip A AD – təcili cərrahi müdaxilə lazımdır</a:t>
            </a:r>
          </a:p>
          <a:p>
            <a:endParaRPr lang="tr-AZ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Organ malperfuziyası ilə prezente edən AD – </a:t>
            </a:r>
          </a:p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hibrid müalicə - asending aort və/vəya replasmanı,</a:t>
            </a:r>
          </a:p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perkutan yola şaxə arteriya proseduru olunmalıdır</a:t>
            </a:r>
          </a:p>
          <a:p>
            <a:endParaRPr lang="tr-AZ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Ağırlaşmamış tip B AD – medikal təqib düşünülməlidir</a:t>
            </a:r>
          </a:p>
          <a:p>
            <a:r>
              <a:rPr lang="tr-TR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mma TEVAR da düşünülə bilər</a:t>
            </a:r>
          </a:p>
          <a:p>
            <a:endParaRPr lang="tr-AZ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Ağırlaşmış tip B AD – TEVAR olunmalıdır</a:t>
            </a:r>
          </a:p>
          <a:p>
            <a:r>
              <a:rPr lang="tr-AZ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və cərrahi də daha aşağı sübut səviyyəsi ilə oluna bilər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473A1D1-503C-D042-A615-3F2E59BA3EE4}"/>
              </a:ext>
            </a:extLst>
          </p:cNvPr>
          <p:cNvSpPr txBox="1"/>
          <p:nvPr/>
        </p:nvSpPr>
        <p:spPr>
          <a:xfrm>
            <a:off x="6966154" y="60346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2014;35:2873-2926 -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Heart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 J doi:10.1093/</a:t>
            </a:r>
            <a:r>
              <a:rPr lang="tr-TR" b="0" i="1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eurheartj</a:t>
            </a:r>
            <a:r>
              <a:rPr lang="tr-TR" b="0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terstateregular"/>
              </a:rPr>
              <a:t>/ehu281</a:t>
            </a:r>
            <a:endParaRPr lang="tr-AZ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310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7F7B9A7-C674-3D42-9991-9371A4A2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80" y="500062"/>
            <a:ext cx="11435239" cy="6181210"/>
          </a:xfrm>
          <a:prstGeom prst="rect">
            <a:avLst/>
          </a:prstGeom>
          <a:effectLst>
            <a:reflection stA="85766" endPos="18000" dist="50800" dir="5400000" sy="-100000" algn="bl" rotWithShape="0"/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7D80295-8D15-F24C-B93C-47AD011CE765}"/>
              </a:ext>
            </a:extLst>
          </p:cNvPr>
          <p:cNvSpPr txBox="1"/>
          <p:nvPr/>
        </p:nvSpPr>
        <p:spPr>
          <a:xfrm>
            <a:off x="198783" y="6311940"/>
            <a:ext cx="804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2428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32584EB-1CCB-304D-8DC3-3677F710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8" y="439424"/>
            <a:ext cx="7774039" cy="5979151"/>
          </a:xfrm>
          <a:prstGeom prst="rect">
            <a:avLst/>
          </a:prstGeom>
          <a:effectLst>
            <a:reflection blurRad="254545" stA="79000" endPos="27699" dist="50800" dir="5400000" sy="-100000" algn="bl" rotWithShape="0"/>
          </a:effectLst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A7891EF9-30D0-C94F-AD69-FF519EE21025}"/>
              </a:ext>
            </a:extLst>
          </p:cNvPr>
          <p:cNvCxnSpPr>
            <a:cxnSpLocks/>
          </p:cNvCxnSpPr>
          <p:nvPr/>
        </p:nvCxnSpPr>
        <p:spPr>
          <a:xfrm>
            <a:off x="3819832" y="5707626"/>
            <a:ext cx="423278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7F718C7A-4F87-5E47-87A1-5C187A536B68}"/>
              </a:ext>
            </a:extLst>
          </p:cNvPr>
          <p:cNvCxnSpPr>
            <a:cxnSpLocks/>
          </p:cNvCxnSpPr>
          <p:nvPr/>
        </p:nvCxnSpPr>
        <p:spPr>
          <a:xfrm>
            <a:off x="3819831" y="6063099"/>
            <a:ext cx="423278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2F11020C-D29F-BB4B-A585-159A6CA5B2EA}"/>
              </a:ext>
            </a:extLst>
          </p:cNvPr>
          <p:cNvCxnSpPr>
            <a:cxnSpLocks/>
          </p:cNvCxnSpPr>
          <p:nvPr/>
        </p:nvCxnSpPr>
        <p:spPr>
          <a:xfrm>
            <a:off x="3819831" y="6285838"/>
            <a:ext cx="423278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2E366BA-C44F-EC48-B1BA-05CE79EAB4FE}"/>
              </a:ext>
            </a:extLst>
          </p:cNvPr>
          <p:cNvSpPr txBox="1"/>
          <p:nvPr/>
        </p:nvSpPr>
        <p:spPr>
          <a:xfrm>
            <a:off x="7567848" y="993927"/>
            <a:ext cx="3975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94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8CBC6B6-98AE-8D48-92B9-DF7AECB7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90" y="273878"/>
            <a:ext cx="8636000" cy="5842000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135656">
              <a:schemeClr val="accent1">
                <a:alpha val="40000"/>
              </a:schemeClr>
            </a:glow>
            <a:reflection blurRad="123477" stA="86664" endPos="32988" dist="50800" dir="5400000" sy="-100000" algn="bl" rotWithShape="0"/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BC7E8BD-3352-0948-85B2-3DD638E8F022}"/>
              </a:ext>
            </a:extLst>
          </p:cNvPr>
          <p:cNvSpPr txBox="1"/>
          <p:nvPr/>
        </p:nvSpPr>
        <p:spPr>
          <a:xfrm>
            <a:off x="5352310" y="61158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86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2903462A-CA9F-B946-80F6-F67AD974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4" y="177185"/>
            <a:ext cx="6098458" cy="2316469"/>
          </a:xfrm>
          <a:prstGeom prst="rect">
            <a:avLst/>
          </a:prstGeom>
          <a:effectLst>
            <a:reflection blurRad="209649" stA="93844" endPos="27000" dist="50800" dir="5400000" sy="-100000" algn="bl" rotWithShape="0"/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300BB07-2DB4-8845-8444-F78FED7B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06" y="2507815"/>
            <a:ext cx="3897329" cy="4321276"/>
          </a:xfrm>
          <a:prstGeom prst="rect">
            <a:avLst/>
          </a:prstGeom>
          <a:effectLst>
            <a:reflection stA="72000" endPos="22023" dist="50800" dir="5400000" sy="-100000" algn="bl" rotWithShape="0"/>
            <a:softEdge rad="150266"/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666AD5E-2D73-374C-9127-3D3E34B43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672" y="225676"/>
            <a:ext cx="4543096" cy="6406648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stA="79191" endPos="19145" dist="50800" dir="5400000" sy="-100000" algn="bl" rotWithShape="0"/>
          </a:effectLst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D5056AEC-36E2-9A42-A8F3-18DE4B965F08}"/>
              </a:ext>
            </a:extLst>
          </p:cNvPr>
          <p:cNvSpPr txBox="1"/>
          <p:nvPr/>
        </p:nvSpPr>
        <p:spPr>
          <a:xfrm>
            <a:off x="625621" y="6262992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1" u="none" strike="noStrike" dirty="0">
                <a:solidFill>
                  <a:srgbClr val="2E2E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xusSans"/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https://doi.org/10.1016/j.jtcvs.2010.07.081</a:t>
            </a:r>
            <a:endParaRPr lang="tr-AZ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7692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2023-04-01-03-47-54.mp4" descr="VIDEO-2023-04-01-03-47-54.mp4">
            <a:hlinkClick r:id="" action="ppaction://media"/>
            <a:extLst>
              <a:ext uri="{FF2B5EF4-FFF2-40B4-BE49-F238E27FC236}">
                <a16:creationId xmlns:a16="http://schemas.microsoft.com/office/drawing/2014/main" id="{334EDD78-5F22-B241-B903-F6FB71E4B7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9742" y="615545"/>
            <a:ext cx="7503229" cy="5626909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305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CFEAF54-4F32-534A-85CC-9DE9DDC4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1" y="267567"/>
            <a:ext cx="5621759" cy="643803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8BD4C60-0CFF-D34E-AEE3-167E04E6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67567"/>
            <a:ext cx="5491163" cy="4511078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0454969-4ADA-A14D-BB68-5000C7F5FDF3}"/>
              </a:ext>
            </a:extLst>
          </p:cNvPr>
          <p:cNvSpPr txBox="1"/>
          <p:nvPr/>
        </p:nvSpPr>
        <p:spPr>
          <a:xfrm>
            <a:off x="5791200" y="4864959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dirty="0" err="1"/>
              <a:t>Sadələşdirilmiş</a:t>
            </a:r>
            <a:r>
              <a:rPr lang="tr-TR" dirty="0"/>
              <a:t> </a:t>
            </a:r>
            <a:r>
              <a:rPr lang="tr-TR" dirty="0" err="1"/>
              <a:t>diaqram</a:t>
            </a:r>
            <a:r>
              <a:rPr lang="tr-TR" dirty="0"/>
              <a:t>. İnsan </a:t>
            </a:r>
            <a:r>
              <a:rPr lang="tr-TR" dirty="0" err="1"/>
              <a:t>aortasındakı</a:t>
            </a:r>
            <a:r>
              <a:rPr lang="tr-TR" dirty="0"/>
              <a:t> </a:t>
            </a:r>
            <a:r>
              <a:rPr lang="tr-TR" dirty="0" err="1"/>
              <a:t>intima</a:t>
            </a:r>
            <a:r>
              <a:rPr lang="tr-TR" dirty="0"/>
              <a:t> </a:t>
            </a:r>
            <a:r>
              <a:rPr lang="tr-TR" dirty="0" err="1"/>
              <a:t>mediada</a:t>
            </a:r>
            <a:r>
              <a:rPr lang="tr-TR" dirty="0"/>
              <a:t>  50 </a:t>
            </a:r>
            <a:r>
              <a:rPr lang="tr-TR" dirty="0" err="1"/>
              <a:t>qatdan</a:t>
            </a:r>
            <a:r>
              <a:rPr lang="tr-TR" dirty="0"/>
              <a:t> </a:t>
            </a:r>
            <a:r>
              <a:rPr lang="tr-TR" dirty="0" err="1"/>
              <a:t>çox</a:t>
            </a:r>
            <a:r>
              <a:rPr lang="tr-TR" dirty="0"/>
              <a:t> - </a:t>
            </a:r>
            <a:r>
              <a:rPr lang="tr-TR" dirty="0" err="1"/>
              <a:t>elastin</a:t>
            </a:r>
            <a:r>
              <a:rPr lang="tr-TR" dirty="0"/>
              <a:t> </a:t>
            </a:r>
            <a:r>
              <a:rPr lang="tr-TR" dirty="0" err="1"/>
              <a:t>və</a:t>
            </a:r>
            <a:r>
              <a:rPr lang="tr-TR" dirty="0"/>
              <a:t> saya </a:t>
            </a:r>
            <a:r>
              <a:rPr lang="tr-TR" dirty="0" err="1"/>
              <a:t>əzələ</a:t>
            </a:r>
            <a:r>
              <a:rPr lang="tr-TR" dirty="0"/>
              <a:t> </a:t>
            </a:r>
            <a:r>
              <a:rPr lang="tr-TR" dirty="0" err="1"/>
              <a:t>hüceyrələrindən</a:t>
            </a:r>
            <a:r>
              <a:rPr lang="tr-TR" dirty="0"/>
              <a:t> </a:t>
            </a:r>
            <a:r>
              <a:rPr lang="tr-TR" dirty="0" err="1"/>
              <a:t>ibarət</a:t>
            </a:r>
            <a:r>
              <a:rPr lang="tr-TR" dirty="0"/>
              <a:t> </a:t>
            </a:r>
            <a:r>
              <a:rPr lang="tr-TR" dirty="0" err="1"/>
              <a:t>təbəqələr</a:t>
            </a:r>
            <a:r>
              <a:rPr lang="tr-TR" dirty="0"/>
              <a:t> var (halbuki bu </a:t>
            </a:r>
            <a:r>
              <a:rPr lang="tr-TR" dirty="0" err="1"/>
              <a:t>sadələşdirilmiş</a:t>
            </a:r>
            <a:r>
              <a:rPr lang="tr-TR" dirty="0"/>
              <a:t> </a:t>
            </a:r>
            <a:r>
              <a:rPr lang="tr-TR" dirty="0" err="1"/>
              <a:t>rəsmdə</a:t>
            </a:r>
            <a:r>
              <a:rPr lang="tr-TR" dirty="0"/>
              <a:t> yalnız 5-i </a:t>
            </a:r>
            <a:r>
              <a:rPr lang="tr-TR" dirty="0" err="1"/>
              <a:t>göstərilmişdir</a:t>
            </a:r>
            <a:r>
              <a:rPr lang="tr-TR" dirty="0"/>
              <a:t>). </a:t>
            </a:r>
            <a:r>
              <a:rPr lang="tr-TR" dirty="0" err="1"/>
              <a:t>Malqosia</a:t>
            </a:r>
            <a:r>
              <a:rPr lang="tr-TR" dirty="0"/>
              <a:t> </a:t>
            </a:r>
            <a:r>
              <a:rPr lang="tr-TR" dirty="0" err="1"/>
              <a:t>Wilk-Blaszczak</a:t>
            </a:r>
            <a:r>
              <a:rPr lang="tr-TR" dirty="0"/>
              <a:t> </a:t>
            </a:r>
            <a:r>
              <a:rPr lang="tr-TR" dirty="0" err="1"/>
              <a:t>tərəfindən</a:t>
            </a:r>
            <a:r>
              <a:rPr lang="tr-TR" dirty="0"/>
              <a:t> CC-BY 4.0 altında </a:t>
            </a:r>
            <a:r>
              <a:rPr lang="tr-TR" dirty="0" err="1"/>
              <a:t>istifadə</a:t>
            </a:r>
            <a:r>
              <a:rPr lang="tr-TR" dirty="0"/>
              <a:t> </a:t>
            </a:r>
            <a:r>
              <a:rPr lang="tr-TR" dirty="0" err="1"/>
              <a:t>edilən</a:t>
            </a:r>
            <a:r>
              <a:rPr lang="tr-TR" dirty="0"/>
              <a:t> “</a:t>
            </a:r>
            <a:r>
              <a:rPr lang="tr-TR" dirty="0" err="1"/>
              <a:t>Tunikaların</a:t>
            </a:r>
            <a:r>
              <a:rPr lang="tr-TR" dirty="0"/>
              <a:t> </a:t>
            </a:r>
            <a:r>
              <a:rPr lang="tr-TR" dirty="0" err="1"/>
              <a:t>illüstrasiyası</a:t>
            </a:r>
            <a:r>
              <a:rPr lang="tr-TR" dirty="0"/>
              <a:t>” </a:t>
            </a:r>
            <a:r>
              <a:rPr lang="tr-TR" dirty="0" err="1"/>
              <a:t>əsərindən</a:t>
            </a:r>
            <a:r>
              <a:rPr lang="tr-TR" dirty="0"/>
              <a:t> </a:t>
            </a:r>
            <a:r>
              <a:rPr lang="tr-TR" dirty="0" err="1"/>
              <a:t>uyğunlaşdırılmışdır</a:t>
            </a:r>
            <a:r>
              <a:rPr lang="tr-TR" dirty="0"/>
              <a:t>.</a:t>
            </a:r>
            <a:endParaRPr lang="tr-AZ" dirty="0"/>
          </a:p>
        </p:txBody>
      </p:sp>
    </p:spTree>
    <p:extLst>
      <p:ext uri="{BB962C8B-B14F-4D97-AF65-F5344CB8AC3E}">
        <p14:creationId xmlns:p14="http://schemas.microsoft.com/office/powerpoint/2010/main" val="4166842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183889C-DAF4-3146-A069-D0BE72E0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1457883"/>
            <a:ext cx="5976731" cy="2944511"/>
          </a:xfrm>
          <a:prstGeom prst="rect">
            <a:avLst/>
          </a:prstGeom>
          <a:ln>
            <a:solidFill>
              <a:srgbClr val="C00000"/>
            </a:solidFill>
          </a:ln>
          <a:effectLst>
            <a:glow>
              <a:schemeClr val="accent1">
                <a:alpha val="40000"/>
              </a:schemeClr>
            </a:glow>
            <a:reflection blurRad="75158" stA="89000" endPos="12000" dist="50800" dir="5400000" sy="-100000" algn="bl" rotWithShape="0"/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8C259E1-C84B-9144-B419-5C2CA8240713}"/>
              </a:ext>
            </a:extLst>
          </p:cNvPr>
          <p:cNvSpPr txBox="1"/>
          <p:nvPr/>
        </p:nvSpPr>
        <p:spPr>
          <a:xfrm>
            <a:off x="6296924" y="2191474"/>
            <a:ext cx="5371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SzPct val="99000"/>
              <a:buFont typeface="Zapf Dingbats"/>
              <a:buChar char="➠"/>
            </a:pPr>
            <a:r>
              <a:rPr lang="tr-AZ" dirty="0"/>
              <a:t>AAS xəstələrində  ritm kontrolu üçün uzun müddətli b-bloker müalicə alımı məsləhətdir.</a:t>
            </a:r>
          </a:p>
          <a:p>
            <a:pPr algn="just">
              <a:buClr>
                <a:srgbClr val="C00000"/>
              </a:buClr>
              <a:buSzPct val="99000"/>
            </a:pPr>
            <a:endParaRPr lang="tr-AZ" dirty="0"/>
          </a:p>
          <a:p>
            <a:pPr marL="285750" indent="-285750" algn="just">
              <a:buClr>
                <a:srgbClr val="C00000"/>
              </a:buClr>
              <a:buSzPct val="99000"/>
              <a:buFont typeface="Zapf Dingbats"/>
              <a:buChar char="➠"/>
            </a:pPr>
            <a:r>
              <a:rPr lang="tr-AZ" dirty="0"/>
              <a:t>Təzyiq kontolü üçün antihipertansiv dərmanlar ACEİ və ARBlər məsləhətdir və qan təzyiqi kontolu.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7F79C24-0186-1840-9B80-D9D905E6EFD0}"/>
              </a:ext>
            </a:extLst>
          </p:cNvPr>
          <p:cNvSpPr txBox="1"/>
          <p:nvPr/>
        </p:nvSpPr>
        <p:spPr>
          <a:xfrm>
            <a:off x="3856383" y="5423308"/>
            <a:ext cx="7474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791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>
            <a:extLst>
              <a:ext uri="{FF2B5EF4-FFF2-40B4-BE49-F238E27FC236}">
                <a16:creationId xmlns:a16="http://schemas.microsoft.com/office/drawing/2014/main" id="{7EA71368-8576-D849-9695-01B089E6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8" y="1000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evə</a:t>
            </a:r>
            <a:r>
              <a:rPr lang="tr-TR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götürüləcək</a:t>
            </a:r>
            <a:r>
              <a:rPr lang="tr-TR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mesaj</a:t>
            </a:r>
            <a:endParaRPr lang="tr-AZ" sz="40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İçerik Yer Tutucusu 10">
            <a:extLst>
              <a:ext uri="{FF2B5EF4-FFF2-40B4-BE49-F238E27FC236}">
                <a16:creationId xmlns:a16="http://schemas.microsoft.com/office/drawing/2014/main" id="{541AF1F5-983B-8D49-8C10-864CAED3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69" y="1560581"/>
            <a:ext cx="11098696" cy="507875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70000"/>
              </a:lnSpc>
              <a:buClr>
                <a:srgbClr val="C00000"/>
              </a:buClr>
            </a:pPr>
            <a:r>
              <a:rPr lang="tr-TR" sz="2400" dirty="0"/>
              <a:t>T</a:t>
            </a:r>
            <a:r>
              <a:rPr lang="tr-AZ" sz="2400" dirty="0"/>
              <a:t>əcili yardıma baş vuran sinə ağrı sindromu olan hər xəstədə - AD ağla gətirilməlidir, özəlliklə EKG və troponin negativ xəstələrdə və ağrının xarakteristikası incələnməlidir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tr-AZ" sz="2400" dirty="0"/>
          </a:p>
          <a:p>
            <a:pPr algn="just">
              <a:buClr>
                <a:srgbClr val="C00000"/>
              </a:buClr>
            </a:pPr>
            <a:r>
              <a:rPr lang="tr-TR" sz="2400" dirty="0"/>
              <a:t>S</a:t>
            </a:r>
            <a:r>
              <a:rPr lang="tr-AZ" sz="2400" dirty="0"/>
              <a:t>ürətli monitorizasiya və diaqnostik algoritmə görə hərəkət edilməli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tr-AZ" sz="2400" dirty="0"/>
          </a:p>
          <a:p>
            <a:pPr algn="just">
              <a:buClr>
                <a:srgbClr val="C00000"/>
              </a:buClr>
            </a:pPr>
            <a:r>
              <a:rPr lang="tr-AZ" sz="2400" dirty="0"/>
              <a:t>Görüntüləmə yollarına başvurulmalı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tr-AZ" sz="2400" dirty="0"/>
          </a:p>
          <a:p>
            <a:pPr algn="just">
              <a:buClr>
                <a:srgbClr val="C00000"/>
              </a:buClr>
            </a:pPr>
            <a:r>
              <a:rPr lang="tr-AZ" sz="2400" dirty="0"/>
              <a:t>Əlimizdə KT, ekokardiyografi kimi görüntüləmə yolları yoxdursa, ən azından ağciyər filmi çəkilməli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tr-AZ" sz="2400" dirty="0"/>
          </a:p>
          <a:p>
            <a:pPr algn="just">
              <a:buClr>
                <a:srgbClr val="C00000"/>
              </a:buClr>
            </a:pPr>
            <a:r>
              <a:rPr lang="tr-AZ" sz="2400" dirty="0"/>
              <a:t>Xəstə mütləq ritm və təzyiq kontrolu ilə referans mərkəzə göndərilməlidir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tr-AZ" sz="2400" dirty="0"/>
          </a:p>
          <a:p>
            <a:pPr algn="just">
              <a:lnSpc>
                <a:spcPct val="160000"/>
              </a:lnSpc>
              <a:buClr>
                <a:srgbClr val="C00000"/>
              </a:buClr>
            </a:pPr>
            <a:r>
              <a:rPr lang="tr-AZ" sz="2400" dirty="0"/>
              <a:t>Müalicə olunmuş AD xəstələrinin ömür boyu medikal müalicəsində ritm və təzyiq kontrolu edilməli, 3- 6 ayda bir eko və 6 ay -1 il KT təqibləri edilməlidir. </a:t>
            </a:r>
          </a:p>
        </p:txBody>
      </p:sp>
    </p:spTree>
    <p:extLst>
      <p:ext uri="{BB962C8B-B14F-4D97-AF65-F5344CB8AC3E}">
        <p14:creationId xmlns:p14="http://schemas.microsoft.com/office/powerpoint/2010/main" val="3056411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29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03CD61B-E69F-5347-AB4B-D877DF99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52400"/>
            <a:ext cx="8636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60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6D68129-24DE-1445-91A0-1B6C0A5BA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361950"/>
            <a:ext cx="8636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7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FF95D64-45F7-9449-BA4D-B8033015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16" y="248871"/>
            <a:ext cx="6782624" cy="62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7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86A2C8C-4BA7-584F-A3F7-92E8A037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5" y="779001"/>
            <a:ext cx="86360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3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197378-E726-944D-A664-F7B809BD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955" y="589934"/>
            <a:ext cx="6506497" cy="313879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2019,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Association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Cardio-Thoracic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Surgery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Society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Vascular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Surgery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expert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consensus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document</a:t>
            </a:r>
            <a:r>
              <a:rPr lang="tr-TR" sz="2000" b="0" i="0" u="none" strike="noStrike" baseline="30000" dirty="0">
                <a:solidFill>
                  <a:srgbClr val="2B7BB9"/>
                </a:solidFill>
                <a:effectLst/>
                <a:latin typeface="Arial" panose="020B0604020202020204" pitchFamily="34" charset="0"/>
                <a:hlinkClick r:id="rId2"/>
              </a:rPr>
              <a:t>4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thoracic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pathologies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in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added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third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category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called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-A-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-B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,”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patients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whose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proximal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flap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begins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aortic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Most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recently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in 2020,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SVS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STS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proposed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entirely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new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scheme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defines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aortic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anatomy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granular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detail</a:t>
            </a:r>
            <a:r>
              <a:rPr lang="tr-TR" sz="2000" b="0" i="0" u="none" strike="noStrike" baseline="30000" dirty="0">
                <a:solidFill>
                  <a:srgbClr val="2B7BB9"/>
                </a:solidFill>
                <a:effectLst/>
                <a:latin typeface="Arial" panose="020B0604020202020204" pitchFamily="34" charset="0"/>
                <a:hlinkClick r:id="rId3"/>
              </a:rPr>
              <a:t>5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defined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anatomically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according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location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intimal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tears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proximal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distal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extent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process</a:t>
            </a:r>
            <a:endParaRPr lang="tr-TR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tr-AZ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F9523AC-2327-1F44-9EDF-C733F44C3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48" y="1954059"/>
            <a:ext cx="4995075" cy="4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3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8FEB13-474C-564D-8E3D-87132DF09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tr-TR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indicates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is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entry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0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extends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distally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denoted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subscript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 (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eg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</a:t>
            </a:r>
            <a:r>
              <a:rPr lang="tr-TR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); B</a:t>
            </a:r>
            <a:r>
              <a:rPr lang="tr-TR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 is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entry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beyond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proximal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distal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extents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denoted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subscripts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respectively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eg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</a:t>
            </a:r>
            <a:r>
              <a:rPr lang="tr-TR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 I</a:t>
            </a:r>
            <a:r>
              <a:rPr lang="tr-TR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dissection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begins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0 but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location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entry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has not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been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identified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it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considered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Indeterminate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”; it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designated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I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its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distal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extent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denoted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subscript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 (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eg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</a:t>
            </a:r>
            <a:r>
              <a:rPr lang="tr-TR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tr-AZ" dirty="0"/>
          </a:p>
        </p:txBody>
      </p:sp>
    </p:spTree>
    <p:extLst>
      <p:ext uri="{BB962C8B-B14F-4D97-AF65-F5344CB8AC3E}">
        <p14:creationId xmlns:p14="http://schemas.microsoft.com/office/powerpoint/2010/main" val="24290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B1F7FC-83DE-E044-A62D-C20693FFC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886" y="557211"/>
            <a:ext cx="8129589" cy="2386014"/>
          </a:xfrm>
        </p:spPr>
        <p:txBody>
          <a:bodyPr>
            <a:normAutofit/>
          </a:bodyPr>
          <a:lstStyle/>
          <a:p>
            <a:pPr marL="457200" indent="-457200" algn="just">
              <a:buClr>
                <a:srgbClr val="C00000"/>
              </a:buClr>
              <a:buFont typeface="+mj-lt"/>
              <a:buAutoNum type="arabicPeriod"/>
            </a:pPr>
            <a:r>
              <a:rPr lang="tr-TR" sz="2000" dirty="0"/>
              <a:t>Aorta </a:t>
            </a:r>
            <a:r>
              <a:rPr lang="tr-TR" sz="2000" dirty="0" err="1"/>
              <a:t>anatomiyasının</a:t>
            </a:r>
            <a:r>
              <a:rPr lang="tr-TR" sz="2000" dirty="0"/>
              <a:t> standart anatomik </a:t>
            </a:r>
            <a:r>
              <a:rPr lang="tr-TR" sz="2000" dirty="0" err="1"/>
              <a:t>bölgüsünə</a:t>
            </a:r>
            <a:r>
              <a:rPr lang="tr-TR" sz="2000" dirty="0"/>
              <a:t> </a:t>
            </a:r>
            <a:r>
              <a:rPr lang="tr-TR" sz="2000" dirty="0" err="1"/>
              <a:t>əlavə</a:t>
            </a:r>
            <a:r>
              <a:rPr lang="tr-TR" sz="2000" dirty="0"/>
              <a:t> </a:t>
            </a:r>
            <a:r>
              <a:rPr lang="tr-TR" sz="2000" dirty="0" err="1"/>
              <a:t>olaraq</a:t>
            </a:r>
            <a:r>
              <a:rPr lang="tr-TR" sz="2000" dirty="0"/>
              <a:t>, aorta </a:t>
            </a:r>
            <a:r>
              <a:rPr lang="tr-TR" sz="2000" dirty="0" err="1"/>
              <a:t>müdaxilələrini</a:t>
            </a:r>
            <a:r>
              <a:rPr lang="tr-TR" sz="2000" dirty="0"/>
              <a:t>, </a:t>
            </a:r>
            <a:r>
              <a:rPr lang="tr-TR" sz="2000" dirty="0" err="1"/>
              <a:t>xüsusən</a:t>
            </a:r>
            <a:r>
              <a:rPr lang="tr-TR" sz="2000" dirty="0"/>
              <a:t> </a:t>
            </a:r>
            <a:r>
              <a:rPr lang="tr-TR" sz="2000" dirty="0" err="1"/>
              <a:t>də</a:t>
            </a:r>
            <a:r>
              <a:rPr lang="tr-TR" sz="2000" dirty="0"/>
              <a:t> </a:t>
            </a:r>
            <a:r>
              <a:rPr lang="tr-TR" sz="2000" dirty="0" err="1"/>
              <a:t>endovaskulyar</a:t>
            </a:r>
            <a:r>
              <a:rPr lang="tr-TR" sz="2000" dirty="0"/>
              <a:t> </a:t>
            </a:r>
            <a:r>
              <a:rPr lang="tr-TR" sz="2000" dirty="0" err="1"/>
              <a:t>stent-greft</a:t>
            </a:r>
            <a:r>
              <a:rPr lang="tr-TR" sz="2000" dirty="0"/>
              <a:t> </a:t>
            </a:r>
            <a:r>
              <a:rPr lang="tr-TR" sz="2000" dirty="0" err="1"/>
              <a:t>implantasiyasını</a:t>
            </a:r>
            <a:r>
              <a:rPr lang="tr-TR" sz="2000" dirty="0"/>
              <a:t> </a:t>
            </a:r>
            <a:r>
              <a:rPr lang="tr-TR" sz="2000" dirty="0" err="1"/>
              <a:t>planlaşdırmaq</a:t>
            </a:r>
            <a:r>
              <a:rPr lang="tr-TR" sz="2000" dirty="0"/>
              <a:t>, </a:t>
            </a:r>
            <a:r>
              <a:rPr lang="tr-TR" sz="2000" dirty="0" err="1"/>
              <a:t>istiqamətləndirmək</a:t>
            </a:r>
            <a:r>
              <a:rPr lang="tr-TR" sz="2000" dirty="0"/>
              <a:t> üçün bu </a:t>
            </a:r>
            <a:r>
              <a:rPr lang="tr-TR" sz="2000" dirty="0" err="1"/>
              <a:t>texniki</a:t>
            </a:r>
            <a:r>
              <a:rPr lang="tr-TR" sz="2000" dirty="0"/>
              <a:t> </a:t>
            </a:r>
            <a:r>
              <a:rPr lang="tr-TR" sz="2000" dirty="0" err="1"/>
              <a:t>təsnifatdan</a:t>
            </a:r>
            <a:r>
              <a:rPr lang="tr-TR" sz="2000" dirty="0"/>
              <a:t> </a:t>
            </a:r>
            <a:r>
              <a:rPr lang="tr-TR" sz="2000" dirty="0" err="1"/>
              <a:t>istifadə</a:t>
            </a:r>
            <a:r>
              <a:rPr lang="tr-TR" sz="2000" dirty="0"/>
              <a:t> edilir. </a:t>
            </a:r>
          </a:p>
          <a:p>
            <a:pPr marL="457200" indent="-457200" algn="just">
              <a:buClr>
                <a:srgbClr val="C00000"/>
              </a:buClr>
              <a:buFont typeface="+mj-lt"/>
              <a:buAutoNum type="arabicPeriod"/>
            </a:pPr>
            <a:r>
              <a:rPr lang="tr-TR" sz="2000" dirty="0" err="1"/>
              <a:t>Torakal</a:t>
            </a:r>
            <a:r>
              <a:rPr lang="tr-TR" sz="2000" dirty="0"/>
              <a:t> </a:t>
            </a:r>
            <a:r>
              <a:rPr lang="tr-TR" sz="2000" dirty="0" err="1"/>
              <a:t>aortanın</a:t>
            </a:r>
            <a:r>
              <a:rPr lang="tr-TR" sz="2000" dirty="0"/>
              <a:t> </a:t>
            </a:r>
            <a:r>
              <a:rPr lang="tr-TR" sz="2000" dirty="0" err="1"/>
              <a:t>endovaskulyar</a:t>
            </a:r>
            <a:r>
              <a:rPr lang="tr-TR" sz="2000" dirty="0"/>
              <a:t> </a:t>
            </a:r>
            <a:r>
              <a:rPr lang="tr-TR" sz="2000" dirty="0" err="1"/>
              <a:t>prosedurlarının</a:t>
            </a:r>
            <a:r>
              <a:rPr lang="tr-TR" sz="2000" dirty="0"/>
              <a:t> klinik </a:t>
            </a:r>
            <a:r>
              <a:rPr lang="tr-TR" sz="2000" dirty="0" err="1"/>
              <a:t>müvəffəqiyyəti</a:t>
            </a:r>
            <a:r>
              <a:rPr lang="tr-TR" sz="2000" dirty="0"/>
              <a:t> </a:t>
            </a:r>
            <a:r>
              <a:rPr lang="tr-TR" sz="2000" dirty="0" err="1"/>
              <a:t>proksimal</a:t>
            </a:r>
            <a:r>
              <a:rPr lang="tr-TR" sz="2000" dirty="0"/>
              <a:t> zonadan </a:t>
            </a:r>
            <a:r>
              <a:rPr lang="tr-TR" sz="2000" dirty="0" err="1"/>
              <a:t>təsirləndiyi</a:t>
            </a:r>
            <a:r>
              <a:rPr lang="tr-TR" sz="2000" dirty="0"/>
              <a:t> üçün bu </a:t>
            </a:r>
            <a:r>
              <a:rPr lang="tr-TR" sz="2000" dirty="0" err="1"/>
              <a:t>sistemdə</a:t>
            </a:r>
            <a:r>
              <a:rPr lang="tr-TR" sz="2000" dirty="0"/>
              <a:t> </a:t>
            </a:r>
            <a:r>
              <a:rPr lang="tr-TR" sz="2000" dirty="0" err="1"/>
              <a:t>torakal</a:t>
            </a:r>
            <a:r>
              <a:rPr lang="tr-TR" sz="2000" dirty="0"/>
              <a:t> </a:t>
            </a:r>
            <a:r>
              <a:rPr lang="tr-TR" sz="2000" dirty="0" err="1"/>
              <a:t>və</a:t>
            </a:r>
            <a:r>
              <a:rPr lang="tr-TR" sz="2000" dirty="0"/>
              <a:t> </a:t>
            </a:r>
            <a:r>
              <a:rPr lang="tr-TR" sz="2000" dirty="0" err="1"/>
              <a:t>qarın</a:t>
            </a:r>
            <a:r>
              <a:rPr lang="tr-TR" sz="2000" dirty="0"/>
              <a:t> </a:t>
            </a:r>
            <a:r>
              <a:rPr lang="tr-TR" sz="2000" dirty="0" err="1"/>
              <a:t>aortası</a:t>
            </a:r>
            <a:r>
              <a:rPr lang="tr-TR" sz="2000" dirty="0"/>
              <a:t> - 11 </a:t>
            </a:r>
            <a:r>
              <a:rPr lang="tr-TR" sz="2000" dirty="0" err="1"/>
              <a:t>eniş</a:t>
            </a:r>
            <a:r>
              <a:rPr lang="tr-TR" sz="2000" dirty="0"/>
              <a:t> zonasına bölünür.</a:t>
            </a:r>
            <a:endParaRPr lang="tr-AZ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19AFCF6-E16E-5E49-95E2-424F43E5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11" y="134225"/>
            <a:ext cx="2679675" cy="658955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E27F6E4-BD76-7740-AEC1-BF3518F162DC}"/>
              </a:ext>
            </a:extLst>
          </p:cNvPr>
          <p:cNvSpPr txBox="1"/>
          <p:nvPr/>
        </p:nvSpPr>
        <p:spPr>
          <a:xfrm>
            <a:off x="4436268" y="3328987"/>
            <a:ext cx="66008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400" dirty="0" err="1"/>
              <a:t>Zone</a:t>
            </a:r>
            <a:r>
              <a:rPr lang="tr-TR" sz="1400" dirty="0"/>
              <a:t> 0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ascending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distal</a:t>
            </a:r>
            <a:r>
              <a:rPr lang="tr-TR" sz="1400" dirty="0"/>
              <a:t> </a:t>
            </a:r>
            <a:r>
              <a:rPr lang="tr-TR" sz="1400" dirty="0" err="1"/>
              <a:t>end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innominate</a:t>
            </a:r>
            <a:r>
              <a:rPr lang="tr-TR" sz="1400" dirty="0"/>
              <a:t> </a:t>
            </a:r>
            <a:r>
              <a:rPr lang="tr-TR" sz="1400" dirty="0" err="1"/>
              <a:t>artery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1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left</a:t>
            </a:r>
            <a:r>
              <a:rPr lang="tr-TR" sz="1400" dirty="0"/>
              <a:t> </a:t>
            </a:r>
            <a:r>
              <a:rPr lang="tr-TR" sz="1400" dirty="0" err="1"/>
              <a:t>common</a:t>
            </a:r>
            <a:r>
              <a:rPr lang="tr-TR" sz="1400" dirty="0"/>
              <a:t> </a:t>
            </a:r>
            <a:r>
              <a:rPr lang="tr-TR" sz="1400" dirty="0" err="1"/>
              <a:t>carotid</a:t>
            </a:r>
            <a:r>
              <a:rPr lang="tr-TR" sz="1400" dirty="0"/>
              <a:t>; </a:t>
            </a:r>
            <a:r>
              <a:rPr lang="tr-TR" sz="1400" dirty="0" err="1"/>
              <a:t>between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innominate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left</a:t>
            </a:r>
            <a:r>
              <a:rPr lang="tr-TR" sz="1400" dirty="0"/>
              <a:t> </a:t>
            </a:r>
            <a:r>
              <a:rPr lang="tr-TR" sz="1400" dirty="0" err="1"/>
              <a:t>carotid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2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left</a:t>
            </a:r>
            <a:r>
              <a:rPr lang="tr-TR" sz="1400" dirty="0"/>
              <a:t> </a:t>
            </a:r>
            <a:r>
              <a:rPr lang="tr-TR" sz="1400" dirty="0" err="1"/>
              <a:t>subclavian</a:t>
            </a:r>
            <a:r>
              <a:rPr lang="tr-TR" sz="1400" dirty="0"/>
              <a:t>; </a:t>
            </a:r>
            <a:r>
              <a:rPr lang="tr-TR" sz="1400" dirty="0" err="1"/>
              <a:t>between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left</a:t>
            </a:r>
            <a:r>
              <a:rPr lang="tr-TR" sz="1400" dirty="0"/>
              <a:t> </a:t>
            </a:r>
            <a:r>
              <a:rPr lang="tr-TR" sz="1400" dirty="0" err="1"/>
              <a:t>carotid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left</a:t>
            </a:r>
            <a:r>
              <a:rPr lang="tr-TR" sz="1400" dirty="0"/>
              <a:t> </a:t>
            </a:r>
            <a:r>
              <a:rPr lang="tr-TR" sz="1400" dirty="0" err="1"/>
              <a:t>subclavian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3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proximal</a:t>
            </a:r>
            <a:r>
              <a:rPr lang="tr-TR" sz="1400" dirty="0"/>
              <a:t> </a:t>
            </a:r>
            <a:r>
              <a:rPr lang="tr-TR" sz="1400" dirty="0" err="1"/>
              <a:t>descending</a:t>
            </a:r>
            <a:r>
              <a:rPr lang="tr-TR" sz="1400" dirty="0"/>
              <a:t> </a:t>
            </a:r>
            <a:r>
              <a:rPr lang="tr-TR" sz="1400" dirty="0" err="1"/>
              <a:t>thoracic</a:t>
            </a:r>
            <a:r>
              <a:rPr lang="tr-TR" sz="1400" dirty="0"/>
              <a:t> aorta </a:t>
            </a:r>
            <a:r>
              <a:rPr lang="tr-TR" sz="1400" dirty="0" err="1"/>
              <a:t>down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T4 </a:t>
            </a:r>
            <a:r>
              <a:rPr lang="tr-TR" sz="1400" dirty="0" err="1"/>
              <a:t>vertebral</a:t>
            </a:r>
            <a:r>
              <a:rPr lang="tr-TR" sz="1400" dirty="0"/>
              <a:t> body;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first</a:t>
            </a:r>
            <a:r>
              <a:rPr lang="tr-TR" sz="1400" dirty="0"/>
              <a:t> 2 cm </a:t>
            </a:r>
            <a:r>
              <a:rPr lang="tr-TR" sz="1400" dirty="0" err="1"/>
              <a:t>distal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left</a:t>
            </a:r>
            <a:r>
              <a:rPr lang="tr-TR" sz="1400" dirty="0"/>
              <a:t> </a:t>
            </a:r>
            <a:r>
              <a:rPr lang="tr-TR" sz="1400" dirty="0" err="1"/>
              <a:t>subclavian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4 (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end</a:t>
            </a:r>
            <a:r>
              <a:rPr lang="tr-TR" sz="1400" dirty="0"/>
              <a:t> of </a:t>
            </a:r>
            <a:r>
              <a:rPr lang="tr-TR" sz="1400" dirty="0" err="1"/>
              <a:t>zone</a:t>
            </a:r>
            <a:r>
              <a:rPr lang="tr-TR" sz="1400" dirty="0"/>
              <a:t> 3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mid-descending</a:t>
            </a:r>
            <a:r>
              <a:rPr lang="tr-TR" sz="1400" dirty="0"/>
              <a:t> aorta – T6); </a:t>
            </a:r>
            <a:r>
              <a:rPr lang="tr-TR" sz="1400" dirty="0" err="1"/>
              <a:t>Zone</a:t>
            </a:r>
            <a:r>
              <a:rPr lang="tr-TR" sz="1400" dirty="0"/>
              <a:t> 5 (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mid-descending</a:t>
            </a:r>
            <a:r>
              <a:rPr lang="tr-TR" sz="1400" dirty="0"/>
              <a:t> aorta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celiac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6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celiac</a:t>
            </a:r>
            <a:r>
              <a:rPr lang="tr-TR" sz="1400" dirty="0"/>
              <a:t>;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celiac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superior</a:t>
            </a:r>
            <a:r>
              <a:rPr lang="tr-TR" sz="1400" dirty="0"/>
              <a:t> </a:t>
            </a:r>
            <a:r>
              <a:rPr lang="tr-TR" sz="1400" dirty="0" err="1"/>
              <a:t>mesenteric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7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superior</a:t>
            </a:r>
            <a:r>
              <a:rPr lang="tr-TR" sz="1400" dirty="0"/>
              <a:t> </a:t>
            </a:r>
            <a:r>
              <a:rPr lang="tr-TR" sz="1400" dirty="0" err="1"/>
              <a:t>mesenteric</a:t>
            </a:r>
            <a:r>
              <a:rPr lang="tr-TR" sz="1400" dirty="0"/>
              <a:t> </a:t>
            </a:r>
            <a:r>
              <a:rPr lang="tr-TR" sz="1400" dirty="0" err="1"/>
              <a:t>artery</a:t>
            </a:r>
            <a:r>
              <a:rPr lang="tr-TR" sz="1400" dirty="0"/>
              <a:t>;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superior</a:t>
            </a:r>
            <a:r>
              <a:rPr lang="tr-TR" sz="1400" dirty="0"/>
              <a:t> </a:t>
            </a:r>
            <a:r>
              <a:rPr lang="tr-TR" sz="1400" dirty="0" err="1"/>
              <a:t>mesenteric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renals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8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renal</a:t>
            </a:r>
            <a:r>
              <a:rPr lang="tr-TR" sz="1400" dirty="0"/>
              <a:t> </a:t>
            </a:r>
            <a:r>
              <a:rPr lang="tr-TR" sz="1400" dirty="0" err="1"/>
              <a:t>arteries</a:t>
            </a:r>
            <a:r>
              <a:rPr lang="tr-TR" sz="1400" dirty="0"/>
              <a:t>;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renal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infrarenal</a:t>
            </a:r>
            <a:r>
              <a:rPr lang="tr-TR" sz="1400" dirty="0"/>
              <a:t> </a:t>
            </a:r>
            <a:r>
              <a:rPr lang="tr-TR" sz="1400" dirty="0" err="1"/>
              <a:t>abdominal</a:t>
            </a:r>
            <a:r>
              <a:rPr lang="tr-TR" sz="1400" dirty="0"/>
              <a:t> aorta); </a:t>
            </a:r>
            <a:r>
              <a:rPr lang="tr-TR" sz="1400" dirty="0" err="1"/>
              <a:t>Zone</a:t>
            </a:r>
            <a:r>
              <a:rPr lang="tr-TR" sz="1400" dirty="0"/>
              <a:t> 9 (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infrarenal</a:t>
            </a:r>
            <a:r>
              <a:rPr lang="tr-TR" sz="1400" dirty="0"/>
              <a:t> </a:t>
            </a:r>
            <a:r>
              <a:rPr lang="tr-TR" sz="1400" dirty="0" err="1"/>
              <a:t>abdominal</a:t>
            </a:r>
            <a:r>
              <a:rPr lang="tr-TR" sz="1400" dirty="0"/>
              <a:t> aorta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level</a:t>
            </a:r>
            <a:r>
              <a:rPr lang="tr-TR" sz="1400" dirty="0"/>
              <a:t> of </a:t>
            </a:r>
            <a:r>
              <a:rPr lang="tr-TR" sz="1400" dirty="0" err="1"/>
              <a:t>aortic</a:t>
            </a:r>
            <a:r>
              <a:rPr lang="tr-TR" sz="1400" dirty="0"/>
              <a:t> </a:t>
            </a:r>
            <a:r>
              <a:rPr lang="tr-TR" sz="1400" dirty="0" err="1"/>
              <a:t>bifurcation</a:t>
            </a:r>
            <a:r>
              <a:rPr lang="tr-TR" sz="1400" dirty="0"/>
              <a:t> ); </a:t>
            </a:r>
            <a:r>
              <a:rPr lang="tr-TR" sz="1400" dirty="0" err="1"/>
              <a:t>Zone</a:t>
            </a:r>
            <a:r>
              <a:rPr lang="tr-TR" sz="1400" dirty="0"/>
              <a:t> 10 (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common</a:t>
            </a:r>
            <a:r>
              <a:rPr lang="tr-TR" sz="1400" dirty="0"/>
              <a:t> </a:t>
            </a:r>
            <a:r>
              <a:rPr lang="tr-TR" sz="1400" dirty="0" err="1"/>
              <a:t>iliac</a:t>
            </a:r>
            <a:r>
              <a:rPr lang="tr-TR" sz="1400" dirty="0"/>
              <a:t>); </a:t>
            </a:r>
            <a:r>
              <a:rPr lang="tr-TR" sz="1400" dirty="0" err="1"/>
              <a:t>Zone</a:t>
            </a:r>
            <a:r>
              <a:rPr lang="tr-TR" sz="1400" dirty="0"/>
              <a:t> 11 (</a:t>
            </a:r>
            <a:r>
              <a:rPr lang="tr-TR" sz="1400" dirty="0" err="1"/>
              <a:t>involves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origin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external</a:t>
            </a:r>
            <a:r>
              <a:rPr lang="tr-TR" sz="1400" dirty="0"/>
              <a:t> </a:t>
            </a:r>
            <a:r>
              <a:rPr lang="tr-TR" sz="1400" dirty="0" err="1"/>
              <a:t>iliac</a:t>
            </a:r>
            <a:r>
              <a:rPr lang="tr-TR" sz="1400" dirty="0"/>
              <a:t> </a:t>
            </a:r>
            <a:r>
              <a:rPr lang="tr-TR" sz="1400" dirty="0" err="1"/>
              <a:t>arteries</a:t>
            </a:r>
            <a:r>
              <a:rPr lang="tr-TR" sz="1400" dirty="0"/>
              <a:t>). </a:t>
            </a:r>
            <a:r>
              <a:rPr lang="tr-TR" sz="1400" dirty="0" err="1"/>
              <a:t>From</a:t>
            </a:r>
            <a:r>
              <a:rPr lang="tr-TR" sz="1400" dirty="0"/>
              <a:t> </a:t>
            </a:r>
            <a:r>
              <a:rPr lang="tr-TR" sz="1400" dirty="0" err="1"/>
              <a:t>Czerny</a:t>
            </a:r>
            <a:r>
              <a:rPr lang="tr-TR" sz="1400" dirty="0"/>
              <a:t> et al.1 </a:t>
            </a:r>
            <a:r>
              <a:rPr lang="tr-TR" sz="1400" dirty="0" err="1"/>
              <a:t>Copyright</a:t>
            </a:r>
            <a:r>
              <a:rPr lang="tr-TR" sz="1400" dirty="0"/>
              <a:t> 2019,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permission</a:t>
            </a:r>
            <a:r>
              <a:rPr lang="tr-TR" sz="1400" dirty="0"/>
              <a:t> </a:t>
            </a:r>
            <a:r>
              <a:rPr lang="tr-TR" sz="1400" dirty="0" err="1"/>
              <a:t>from</a:t>
            </a:r>
            <a:r>
              <a:rPr lang="tr-TR" sz="1400" dirty="0"/>
              <a:t> </a:t>
            </a:r>
            <a:r>
              <a:rPr lang="tr-TR" sz="1400" dirty="0" err="1"/>
              <a:t>Elsevier</a:t>
            </a:r>
            <a:r>
              <a:rPr lang="tr-TR" sz="1400" dirty="0"/>
              <a:t>, </a:t>
            </a:r>
            <a:r>
              <a:rPr lang="tr-TR" sz="1400" dirty="0" err="1"/>
              <a:t>Inc</a:t>
            </a:r>
            <a:r>
              <a:rPr lang="tr-TR" sz="1400" dirty="0"/>
              <a:t>., </a:t>
            </a:r>
            <a:r>
              <a:rPr lang="tr-TR" sz="1400" dirty="0" err="1"/>
              <a:t>Now</a:t>
            </a:r>
            <a:r>
              <a:rPr lang="tr-TR" sz="1400" dirty="0"/>
              <a:t> </a:t>
            </a:r>
            <a:r>
              <a:rPr lang="tr-TR" sz="1400" dirty="0" err="1"/>
              <a:t>Medical</a:t>
            </a:r>
            <a:r>
              <a:rPr lang="tr-TR" sz="1400" dirty="0"/>
              <a:t> </a:t>
            </a:r>
            <a:r>
              <a:rPr lang="tr-TR" sz="1400" dirty="0" err="1"/>
              <a:t>Studios</a:t>
            </a:r>
            <a:r>
              <a:rPr lang="tr-TR" sz="1400" dirty="0"/>
              <a:t>, </a:t>
            </a:r>
            <a:r>
              <a:rPr lang="tr-TR" sz="1400" dirty="0" err="1"/>
              <a:t>and</a:t>
            </a:r>
            <a:r>
              <a:rPr lang="tr-TR" sz="1400" dirty="0"/>
              <a:t> Oxford </a:t>
            </a:r>
            <a:r>
              <a:rPr lang="tr-TR" sz="1400" dirty="0" err="1"/>
              <a:t>University</a:t>
            </a:r>
            <a:r>
              <a:rPr lang="tr-TR" sz="1400" dirty="0"/>
              <a:t> </a:t>
            </a:r>
            <a:r>
              <a:rPr lang="tr-TR" sz="1400" dirty="0" err="1"/>
              <a:t>Press</a:t>
            </a:r>
            <a:r>
              <a:rPr lang="tr-TR" sz="1400" dirty="0"/>
              <a:t> on </a:t>
            </a:r>
            <a:r>
              <a:rPr lang="tr-TR" sz="1400" dirty="0" err="1"/>
              <a:t>behalf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European</a:t>
            </a:r>
            <a:r>
              <a:rPr lang="tr-TR" sz="1400" dirty="0"/>
              <a:t> </a:t>
            </a:r>
            <a:r>
              <a:rPr lang="tr-TR" sz="1400" dirty="0" err="1"/>
              <a:t>Association</a:t>
            </a:r>
            <a:r>
              <a:rPr lang="tr-TR" sz="1400" dirty="0"/>
              <a:t> </a:t>
            </a:r>
            <a:r>
              <a:rPr lang="tr-TR" sz="1400" dirty="0" err="1"/>
              <a:t>for</a:t>
            </a:r>
            <a:r>
              <a:rPr lang="tr-TR" sz="1400" dirty="0"/>
              <a:t> </a:t>
            </a:r>
            <a:r>
              <a:rPr lang="tr-TR" sz="1400" dirty="0" err="1"/>
              <a:t>Cardio-Thoracic</a:t>
            </a:r>
            <a:r>
              <a:rPr lang="tr-TR" sz="1400" dirty="0"/>
              <a:t> </a:t>
            </a:r>
            <a:r>
              <a:rPr lang="tr-TR" sz="1400" dirty="0" err="1"/>
              <a:t>Surgery</a:t>
            </a:r>
            <a:endParaRPr lang="tr-AZ" sz="1400" dirty="0"/>
          </a:p>
        </p:txBody>
      </p:sp>
    </p:spTree>
    <p:extLst>
      <p:ext uri="{BB962C8B-B14F-4D97-AF65-F5344CB8AC3E}">
        <p14:creationId xmlns:p14="http://schemas.microsoft.com/office/powerpoint/2010/main" val="258865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7C460D-2971-AD46-B354-C2687EA5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563561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tr-AZ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əcili yardıma belə xəstə gəlibsə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0A1E98-D6F0-1B4D-9110-AC5FA6F3A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562"/>
            <a:ext cx="11177588" cy="4351338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y</a:t>
            </a:r>
            <a:r>
              <a:rPr lang="tr-AZ" sz="2400" dirty="0"/>
              <a:t>üksək qan təzyiqi və taxikardiya və ya hipotenziya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AZ" sz="2400" dirty="0"/>
              <a:t> aort nahiyəsində yeni əmələ gəlmiş diyastolik şiddətli üfürüm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r</a:t>
            </a:r>
            <a:r>
              <a:rPr lang="tr-AZ" sz="2400" dirty="0"/>
              <a:t>adial, femoral və/vəya karotis arteriyalarda nəbz zəifliyi (20%)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s</a:t>
            </a:r>
            <a:r>
              <a:rPr lang="tr-AZ" sz="2400" dirty="0"/>
              <a:t>ağ –sol ətraflar arasında sistolik qan təzyiqində &gt; 20 mmHg artıq fərq olması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f</a:t>
            </a:r>
            <a:r>
              <a:rPr lang="tr-AZ" sz="2400" dirty="0"/>
              <a:t>okal nevrolojik defisitlər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a</a:t>
            </a:r>
            <a:r>
              <a:rPr lang="tr-AZ" sz="2400" dirty="0"/>
              <a:t>ni koma – bazillar arteriya okluziyasına bağlı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k</a:t>
            </a:r>
            <a:r>
              <a:rPr lang="tr-AZ" sz="2400" dirty="0"/>
              <a:t>əskin vertigo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tr-TR" sz="2400" dirty="0"/>
              <a:t> s</a:t>
            </a:r>
            <a:r>
              <a:rPr lang="tr-AZ" sz="2400" dirty="0"/>
              <a:t>pinal kord zədələnməsi –paraplegiya, quadrplegiya</a:t>
            </a:r>
          </a:p>
          <a:p>
            <a:endParaRPr lang="tr-AZ" dirty="0"/>
          </a:p>
          <a:p>
            <a:endParaRPr lang="tr-AZ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D9CBB74-F604-A34D-9FC8-FEB36446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969" y="166687"/>
            <a:ext cx="1198217" cy="1722437"/>
          </a:xfrm>
          <a:prstGeom prst="rect">
            <a:avLst/>
          </a:prstGeom>
          <a:effectLst>
            <a:reflection stA="95152" endPos="42000" dist="50800" dir="5400000" sy="-100000" algn="bl" rotWithShape="0"/>
            <a:softEdge rad="238224"/>
          </a:effectLst>
        </p:spPr>
      </p:pic>
    </p:spTree>
    <p:extLst>
      <p:ext uri="{BB962C8B-B14F-4D97-AF65-F5344CB8AC3E}">
        <p14:creationId xmlns:p14="http://schemas.microsoft.com/office/powerpoint/2010/main" val="307633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F7D277-02FA-5C4C-AF49-A6D785378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91" y="783904"/>
            <a:ext cx="11796472" cy="4351338"/>
          </a:xfrm>
        </p:spPr>
        <p:txBody>
          <a:bodyPr/>
          <a:lstStyle/>
          <a:p>
            <a:pPr algn="just">
              <a:buFont typeface=".Hiragino Kaku Gothic Interface W3"/>
              <a:buChar char="☞"/>
            </a:pPr>
            <a:r>
              <a:rPr lang="tr-TR" dirty="0"/>
              <a:t>  </a:t>
            </a:r>
            <a:r>
              <a:rPr lang="tr-TR" sz="2400" dirty="0"/>
              <a:t>Aort </a:t>
            </a:r>
            <a:r>
              <a:rPr lang="tr-TR" sz="2400" dirty="0" err="1"/>
              <a:t>diseksiyası</a:t>
            </a:r>
            <a:r>
              <a:rPr lang="tr-TR" sz="2400" dirty="0"/>
              <a:t>  </a:t>
            </a:r>
            <a:r>
              <a:rPr lang="tr-TR" sz="2400" dirty="0" err="1"/>
              <a:t>aortanın</a:t>
            </a:r>
            <a:r>
              <a:rPr lang="tr-TR" sz="2400" dirty="0"/>
              <a:t> </a:t>
            </a:r>
            <a:r>
              <a:rPr lang="tr-TR" sz="2400" dirty="0" err="1"/>
              <a:t>intima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</a:t>
            </a:r>
            <a:r>
              <a:rPr lang="tr-TR" sz="2400" dirty="0" err="1"/>
              <a:t>media</a:t>
            </a:r>
            <a:r>
              <a:rPr lang="tr-TR" sz="2400" dirty="0"/>
              <a:t> </a:t>
            </a:r>
            <a:r>
              <a:rPr lang="tr-TR" sz="2400" dirty="0" err="1"/>
              <a:t>təbəqəsinin</a:t>
            </a:r>
            <a:r>
              <a:rPr lang="tr-TR" sz="2400" dirty="0"/>
              <a:t> arasında bir yırtılma </a:t>
            </a:r>
            <a:r>
              <a:rPr lang="tr-TR" sz="2400" dirty="0" err="1"/>
              <a:t>nəticəsində</a:t>
            </a:r>
            <a:r>
              <a:rPr lang="tr-TR" sz="2400" dirty="0"/>
              <a:t> </a:t>
            </a:r>
            <a:r>
              <a:rPr lang="tr-TR" sz="2400" dirty="0" err="1"/>
              <a:t>qanın</a:t>
            </a:r>
            <a:r>
              <a:rPr lang="tr-TR" sz="2400" dirty="0"/>
              <a:t> bu iki </a:t>
            </a:r>
            <a:r>
              <a:rPr lang="tr-TR" sz="2400" dirty="0" err="1"/>
              <a:t>təbəqə</a:t>
            </a:r>
            <a:r>
              <a:rPr lang="tr-TR" sz="2400" dirty="0"/>
              <a:t> arasında </a:t>
            </a:r>
            <a:r>
              <a:rPr lang="tr-TR" sz="2400" dirty="0" err="1"/>
              <a:t>ilərləməsi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ortaya </a:t>
            </a:r>
            <a:r>
              <a:rPr lang="tr-TR" sz="2400" dirty="0" err="1"/>
              <a:t>həqiqi</a:t>
            </a:r>
            <a:r>
              <a:rPr lang="tr-TR" sz="2400" dirty="0"/>
              <a:t> </a:t>
            </a:r>
            <a:r>
              <a:rPr lang="tr-TR" sz="2400" dirty="0" err="1"/>
              <a:t>və</a:t>
            </a:r>
            <a:r>
              <a:rPr lang="tr-TR" sz="2400" dirty="0"/>
              <a:t> yalancı lümenin </a:t>
            </a:r>
            <a:r>
              <a:rPr lang="tr-TR" sz="2400" dirty="0" err="1"/>
              <a:t>çıxması</a:t>
            </a:r>
            <a:r>
              <a:rPr lang="tr-TR" sz="2400" dirty="0"/>
              <a:t> durumudur</a:t>
            </a:r>
            <a:r>
              <a:rPr lang="tr-TR" sz="3200" dirty="0"/>
              <a:t>. </a:t>
            </a:r>
            <a:endParaRPr lang="tr-AZ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462B241-22F0-9E42-9FDA-46AFDBC5D702}"/>
              </a:ext>
            </a:extLst>
          </p:cNvPr>
          <p:cNvSpPr txBox="1"/>
          <p:nvPr/>
        </p:nvSpPr>
        <p:spPr>
          <a:xfrm>
            <a:off x="751451" y="2959573"/>
            <a:ext cx="104061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Zapf Dingbats"/>
              <a:buChar char="➠"/>
            </a:pPr>
            <a:r>
              <a:rPr lang="tr-TR" sz="2400" dirty="0"/>
              <a:t>AAS, </a:t>
            </a:r>
            <a:r>
              <a:rPr lang="tr-TR" sz="2400" dirty="0" err="1"/>
              <a:t>həyati</a:t>
            </a:r>
            <a:r>
              <a:rPr lang="tr-TR" sz="2400" dirty="0"/>
              <a:t> </a:t>
            </a:r>
            <a:r>
              <a:rPr lang="tr-TR" sz="2400" dirty="0" err="1"/>
              <a:t>təhlükəsi</a:t>
            </a:r>
            <a:r>
              <a:rPr lang="tr-TR" sz="2400" dirty="0"/>
              <a:t> olan, </a:t>
            </a:r>
            <a:r>
              <a:rPr lang="tr-TR" sz="2400" dirty="0" err="1"/>
              <a:t>diaqnozu</a:t>
            </a:r>
            <a:r>
              <a:rPr lang="tr-TR" sz="2400" dirty="0"/>
              <a:t> </a:t>
            </a:r>
            <a:r>
              <a:rPr lang="tr-TR" sz="2400" dirty="0" err="1"/>
              <a:t>gecikdikdə</a:t>
            </a:r>
            <a:r>
              <a:rPr lang="tr-TR" sz="2400" dirty="0"/>
              <a:t> 1%-2%/saat ölüm </a:t>
            </a:r>
            <a:r>
              <a:rPr lang="tr-TR" sz="2400" dirty="0" err="1"/>
              <a:t>nisbəti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əlaqələndirilir</a:t>
            </a:r>
            <a:r>
              <a:rPr lang="tr-TR" sz="2400" dirty="0"/>
              <a:t>.</a:t>
            </a:r>
          </a:p>
          <a:p>
            <a:pPr marL="342900" indent="-342900" algn="just">
              <a:buFont typeface="Zapf Dingbats"/>
              <a:buChar char="➠"/>
            </a:pPr>
            <a:r>
              <a:rPr lang="tr-TR" sz="2400" dirty="0" err="1"/>
              <a:t>Diaqnostika</a:t>
            </a:r>
            <a:r>
              <a:rPr lang="tr-TR" sz="2400" dirty="0"/>
              <a:t> </a:t>
            </a:r>
            <a:r>
              <a:rPr lang="tr-TR" sz="2400" dirty="0" err="1"/>
              <a:t>çətin</a:t>
            </a:r>
            <a:r>
              <a:rPr lang="tr-TR" sz="2400" dirty="0"/>
              <a:t> ola </a:t>
            </a:r>
            <a:r>
              <a:rPr lang="tr-TR" sz="2400" dirty="0" err="1"/>
              <a:t>bilər</a:t>
            </a:r>
            <a:r>
              <a:rPr lang="tr-TR" sz="2400" dirty="0"/>
              <a:t> – çünkü </a:t>
            </a:r>
            <a:r>
              <a:rPr lang="tr-TR" sz="2400" dirty="0" err="1"/>
              <a:t>simptomlar</a:t>
            </a:r>
            <a:r>
              <a:rPr lang="tr-TR" sz="2400" dirty="0"/>
              <a:t> </a:t>
            </a:r>
            <a:r>
              <a:rPr lang="tr-TR" sz="2400" dirty="0" err="1"/>
              <a:t>başqa</a:t>
            </a:r>
            <a:r>
              <a:rPr lang="tr-TR" sz="2400" dirty="0"/>
              <a:t> </a:t>
            </a:r>
            <a:r>
              <a:rPr lang="tr-TR" sz="2400" dirty="0" err="1"/>
              <a:t>xəstəliklərin</a:t>
            </a:r>
            <a:r>
              <a:rPr lang="tr-TR" sz="2400" dirty="0"/>
              <a:t> </a:t>
            </a:r>
            <a:r>
              <a:rPr lang="tr-TR" sz="2400" dirty="0" err="1"/>
              <a:t>diaqnozu</a:t>
            </a:r>
            <a:r>
              <a:rPr lang="tr-TR" sz="2400" dirty="0"/>
              <a:t> </a:t>
            </a:r>
            <a:r>
              <a:rPr lang="tr-TR" sz="2400" dirty="0" err="1"/>
              <a:t>ilə</a:t>
            </a:r>
            <a:r>
              <a:rPr lang="tr-TR" sz="2400" dirty="0"/>
              <a:t> </a:t>
            </a:r>
            <a:r>
              <a:rPr lang="tr-TR" sz="2400" dirty="0" err="1"/>
              <a:t>də</a:t>
            </a:r>
            <a:r>
              <a:rPr lang="tr-TR" sz="2400" dirty="0"/>
              <a:t> </a:t>
            </a:r>
            <a:r>
              <a:rPr lang="tr-TR" sz="2400" dirty="0" err="1"/>
              <a:t>qarışa</a:t>
            </a:r>
            <a:r>
              <a:rPr lang="tr-TR" sz="2400" dirty="0"/>
              <a:t> </a:t>
            </a:r>
            <a:r>
              <a:rPr lang="tr-TR" sz="2400" dirty="0" err="1"/>
              <a:t>bilər</a:t>
            </a:r>
            <a:endParaRPr lang="tr-TR" sz="2400" dirty="0"/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400" dirty="0"/>
              <a:t> 1000 </a:t>
            </a:r>
            <a:r>
              <a:rPr lang="tr-TR" sz="2400" dirty="0" err="1"/>
              <a:t>nəfərə</a:t>
            </a:r>
            <a:r>
              <a:rPr lang="tr-TR" sz="2400" dirty="0"/>
              <a:t> 6 </a:t>
            </a:r>
            <a:r>
              <a:rPr lang="tr-TR" sz="2400" dirty="0" err="1"/>
              <a:t>nəfər</a:t>
            </a:r>
            <a:r>
              <a:rPr lang="tr-TR" sz="2400" dirty="0"/>
              <a:t> - </a:t>
            </a:r>
            <a:r>
              <a:rPr lang="tr-TR" sz="2400" dirty="0" err="1"/>
              <a:t>kəskin</a:t>
            </a:r>
            <a:r>
              <a:rPr lang="tr-TR" sz="2400" dirty="0"/>
              <a:t> </a:t>
            </a:r>
            <a:r>
              <a:rPr lang="tr-TR" sz="2400" dirty="0" err="1"/>
              <a:t>aortik</a:t>
            </a:r>
            <a:r>
              <a:rPr lang="tr-TR" sz="2400" dirty="0"/>
              <a:t> </a:t>
            </a:r>
            <a:r>
              <a:rPr lang="tr-TR" sz="2400" dirty="0" err="1"/>
              <a:t>sindrom</a:t>
            </a:r>
            <a:r>
              <a:rPr lang="tr-TR" sz="2400" dirty="0"/>
              <a:t> </a:t>
            </a:r>
            <a:r>
              <a:rPr lang="tr-TR" sz="2400" dirty="0" err="1"/>
              <a:t>rastgəlmə</a:t>
            </a:r>
            <a:r>
              <a:rPr lang="tr-TR" sz="2400" dirty="0"/>
              <a:t> tezliyi var</a:t>
            </a:r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400" dirty="0"/>
              <a:t> </a:t>
            </a:r>
            <a:r>
              <a:rPr lang="tr-TR" sz="2400" dirty="0" err="1"/>
              <a:t>kişilər</a:t>
            </a:r>
            <a:r>
              <a:rPr lang="tr-TR" sz="2400" dirty="0"/>
              <a:t> &gt; </a:t>
            </a:r>
            <a:r>
              <a:rPr lang="tr-TR" sz="2400" dirty="0" err="1"/>
              <a:t>qadınlar</a:t>
            </a:r>
            <a:r>
              <a:rPr lang="tr-TR" sz="2400" dirty="0"/>
              <a:t> .. Yaş </a:t>
            </a:r>
            <a:r>
              <a:rPr lang="tr-TR" sz="2400" dirty="0" err="1"/>
              <a:t>artdıqca</a:t>
            </a:r>
            <a:r>
              <a:rPr lang="tr-TR" sz="2400" dirty="0"/>
              <a:t> </a:t>
            </a:r>
            <a:r>
              <a:rPr lang="tr-TR" sz="2400" dirty="0" err="1"/>
              <a:t>rastgəlmə</a:t>
            </a:r>
            <a:r>
              <a:rPr lang="tr-TR" sz="2400" dirty="0"/>
              <a:t> tezliyi artır</a:t>
            </a:r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400" dirty="0"/>
              <a:t> </a:t>
            </a:r>
            <a:r>
              <a:rPr lang="tr-TR" sz="2400" dirty="0" err="1"/>
              <a:t>Prognoz</a:t>
            </a:r>
            <a:r>
              <a:rPr lang="tr-TR" sz="2400" dirty="0"/>
              <a:t> </a:t>
            </a:r>
            <a:r>
              <a:rPr lang="tr-TR" sz="2400" dirty="0" err="1"/>
              <a:t>qadınlarda</a:t>
            </a:r>
            <a:r>
              <a:rPr lang="tr-TR" sz="2400" dirty="0"/>
              <a:t> daha </a:t>
            </a:r>
            <a:r>
              <a:rPr lang="tr-TR" sz="2400" dirty="0" err="1"/>
              <a:t>pisdir</a:t>
            </a:r>
            <a:endParaRPr lang="tr-TR" sz="2400" dirty="0"/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400" dirty="0"/>
              <a:t> </a:t>
            </a:r>
            <a:r>
              <a:rPr lang="tr-TR" sz="2400" dirty="0" err="1"/>
              <a:t>Əsas</a:t>
            </a:r>
            <a:r>
              <a:rPr lang="tr-TR" sz="2400" dirty="0"/>
              <a:t> </a:t>
            </a:r>
            <a:r>
              <a:rPr lang="tr-TR" sz="2400" dirty="0" err="1"/>
              <a:t>ümumi</a:t>
            </a:r>
            <a:r>
              <a:rPr lang="tr-TR" sz="2400" dirty="0"/>
              <a:t> risk faktörü </a:t>
            </a:r>
            <a:r>
              <a:rPr lang="tr-TR" sz="2400" dirty="0" err="1"/>
              <a:t>hipertroniyadır</a:t>
            </a:r>
            <a:endParaRPr lang="tr-TR" sz="2400" dirty="0"/>
          </a:p>
          <a:p>
            <a:pPr algn="just">
              <a:buClr>
                <a:srgbClr val="FF0000"/>
              </a:buClr>
              <a:buFont typeface="Zapf Dingbats"/>
              <a:buChar char="➜"/>
            </a:pPr>
            <a:r>
              <a:rPr lang="tr-TR" sz="2400" dirty="0"/>
              <a:t> Yol </a:t>
            </a:r>
            <a:r>
              <a:rPr lang="tr-TR" sz="2400" dirty="0" err="1"/>
              <a:t>qəzalarında</a:t>
            </a:r>
            <a:r>
              <a:rPr lang="tr-TR" sz="2400" dirty="0"/>
              <a:t> </a:t>
            </a:r>
            <a:r>
              <a:rPr lang="tr-TR" sz="2400" dirty="0" err="1"/>
              <a:t>ölən</a:t>
            </a:r>
            <a:r>
              <a:rPr lang="tr-TR" sz="2400" dirty="0"/>
              <a:t> </a:t>
            </a:r>
            <a:r>
              <a:rPr lang="tr-TR" sz="2400" dirty="0" err="1"/>
              <a:t>qurbanların</a:t>
            </a:r>
            <a:r>
              <a:rPr lang="tr-TR" sz="2400" dirty="0"/>
              <a:t> </a:t>
            </a:r>
            <a:r>
              <a:rPr lang="tr-TR" sz="2400" dirty="0" err="1"/>
              <a:t>təxminən</a:t>
            </a:r>
            <a:r>
              <a:rPr lang="tr-TR" sz="2400" dirty="0"/>
              <a:t> 20% -</a:t>
            </a:r>
            <a:r>
              <a:rPr lang="tr-TR" sz="2400" dirty="0" err="1"/>
              <a:t>ində</a:t>
            </a:r>
            <a:r>
              <a:rPr lang="tr-TR" sz="2400" dirty="0"/>
              <a:t> </a:t>
            </a:r>
            <a:r>
              <a:rPr lang="tr-TR" sz="2400" dirty="0" err="1"/>
              <a:t>aortanın</a:t>
            </a:r>
            <a:r>
              <a:rPr lang="tr-TR" sz="2400" dirty="0"/>
              <a:t> yırtıldığını –</a:t>
            </a:r>
            <a:r>
              <a:rPr lang="tr-TR" sz="2400" dirty="0" err="1"/>
              <a:t>transseksiyon</a:t>
            </a:r>
            <a:r>
              <a:rPr lang="tr-TR" sz="2400" dirty="0"/>
              <a:t> olduğu bildirildi. </a:t>
            </a:r>
          </a:p>
        </p:txBody>
      </p:sp>
      <p:sp>
        <p:nvSpPr>
          <p:cNvPr id="6" name="Aşağı Ok 5">
            <a:extLst>
              <a:ext uri="{FF2B5EF4-FFF2-40B4-BE49-F238E27FC236}">
                <a16:creationId xmlns:a16="http://schemas.microsoft.com/office/drawing/2014/main" id="{8EC815B8-D47C-944F-B077-625CB64A2EE5}"/>
              </a:ext>
            </a:extLst>
          </p:cNvPr>
          <p:cNvSpPr/>
          <p:nvPr/>
        </p:nvSpPr>
        <p:spPr>
          <a:xfrm>
            <a:off x="5086411" y="1725359"/>
            <a:ext cx="1169073" cy="123421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AZ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29EC99D-8699-8045-BCAB-06500E6C5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747" y="1211885"/>
            <a:ext cx="4216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0E97145-5BAC-574F-94F2-1D7817B0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93" y="454306"/>
            <a:ext cx="7257182" cy="5949388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253801" stA="80000" endPos="16000" dist="50800" dir="5400000" sy="-100000" algn="bl" rotWithShape="0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FE2A467-A428-FE4A-9CBD-84A7EC05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40" y="831850"/>
            <a:ext cx="7530067" cy="5194300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308024" stA="76000" endPos="20000" dist="50800" dir="5400000" sy="-100000" algn="bl" rotWithShape="0"/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898B6A2-D856-3943-8FF6-7B67E1C73CB1}"/>
              </a:ext>
            </a:extLst>
          </p:cNvPr>
          <p:cNvSpPr txBox="1"/>
          <p:nvPr/>
        </p:nvSpPr>
        <p:spPr>
          <a:xfrm>
            <a:off x="5830957" y="61578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73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7DC1262-1128-444D-BD1C-4C3E8472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8" y="1953265"/>
            <a:ext cx="7860096" cy="4415784"/>
          </a:xfrm>
          <a:prstGeom prst="rect">
            <a:avLst/>
          </a:prstGeom>
          <a:effectLst>
            <a:reflection blurRad="228351" stA="78945" endPos="25000" dist="508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A6608E4-D631-324E-BDF5-06DD4407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18" y="229008"/>
            <a:ext cx="3459783" cy="1466492"/>
          </a:xfrm>
          <a:prstGeom prst="rect">
            <a:avLst/>
          </a:prstGeom>
          <a:effectLst>
            <a:reflection blurRad="110628" stA="86117" endPos="35871" dist="50800" dir="5400000" sy="-100000" algn="bl" rotWithShape="0"/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716C10F-B63C-5746-93C4-3687C8A2BF39}"/>
              </a:ext>
            </a:extLst>
          </p:cNvPr>
          <p:cNvSpPr txBox="1"/>
          <p:nvPr/>
        </p:nvSpPr>
        <p:spPr>
          <a:xfrm>
            <a:off x="8043862" y="1953265"/>
            <a:ext cx="3856040" cy="3046988"/>
          </a:xfrm>
          <a:prstGeom prst="rect">
            <a:avLst/>
          </a:prstGeom>
          <a:noFill/>
          <a:ln>
            <a:solidFill>
              <a:srgbClr val="C00000">
                <a:alpha val="8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tr-TR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tr-A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okalizasiyasına görə</a:t>
            </a:r>
          </a:p>
          <a:p>
            <a:endParaRPr lang="tr-AZ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tr-TR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Qalxan</a:t>
            </a:r>
            <a:r>
              <a:rPr lang="tr-TR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A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aort – 65%</a:t>
            </a:r>
          </a:p>
          <a:p>
            <a:r>
              <a:rPr lang="tr-TR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tr-A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nən aort – 20%</a:t>
            </a:r>
            <a:br>
              <a:rPr lang="tr-A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A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Arkus aort – 10%</a:t>
            </a:r>
          </a:p>
          <a:p>
            <a:r>
              <a:rPr lang="tr-A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Abdominal aort -5%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9A86AD1-CE05-EC47-AF9E-60DEFE18EF45}"/>
              </a:ext>
            </a:extLst>
          </p:cNvPr>
          <p:cNvSpPr txBox="1"/>
          <p:nvPr/>
        </p:nvSpPr>
        <p:spPr>
          <a:xfrm>
            <a:off x="5104194" y="60839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Circulation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2022;146:e334–e482. DOI: 10.1161/</a:t>
            </a:r>
            <a:r>
              <a:rPr lang="tr-TR" i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December</a:t>
            </a:r>
            <a:r>
              <a:rPr lang="tr-TR" i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13, 2022 e345</a:t>
            </a:r>
            <a:endParaRPr lang="tr-AZ" i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744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5265</TotalTime>
  <Words>2390</Words>
  <Application>Microsoft Macintosh PowerPoint</Application>
  <PresentationFormat>Geniş ekran</PresentationFormat>
  <Paragraphs>182</Paragraphs>
  <Slides>48</Slides>
  <Notes>2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9" baseType="lpstr">
      <vt:lpstr>.Hiragino Kaku Gothic Interface W3</vt:lpstr>
      <vt:lpstr>Arial</vt:lpstr>
      <vt:lpstr>Arial</vt:lpstr>
      <vt:lpstr>Calibri</vt:lpstr>
      <vt:lpstr>Calibri Light</vt:lpstr>
      <vt:lpstr>interstateregular</vt:lpstr>
      <vt:lpstr>NexusSans</vt:lpstr>
      <vt:lpstr>Open Sans</vt:lpstr>
      <vt:lpstr>Wingdings</vt:lpstr>
      <vt:lpstr>Zapf Dingbats</vt:lpstr>
      <vt:lpstr>Office Teması</vt:lpstr>
      <vt:lpstr>Ürək Komandasının qorxulu yuxusu – Kəskin Aort Disseksiyası</vt:lpstr>
      <vt:lpstr>PowerPoint Sunusu</vt:lpstr>
      <vt:lpstr>PowerPoint Sunusu</vt:lpstr>
      <vt:lpstr>PowerPoint Sunusu</vt:lpstr>
      <vt:lpstr>PowerPoint Sunusu</vt:lpstr>
      <vt:lpstr>təcili yardıma belə xəstə gəlibsə </vt:lpstr>
      <vt:lpstr>PowerPoint Sunusu</vt:lpstr>
      <vt:lpstr>PowerPoint Sunusu</vt:lpstr>
      <vt:lpstr>PowerPoint Sunusu</vt:lpstr>
      <vt:lpstr>AD təsnifatı</vt:lpstr>
      <vt:lpstr>DİAQNOZ QOYMA  – müddəti nə qədər uzanarsa, ölüm faizləri sürətlə artar</vt:lpstr>
      <vt:lpstr>hekayə</vt:lpstr>
      <vt:lpstr>ağırlaşmaların mənşəyi və nəticəsi</vt:lpstr>
      <vt:lpstr>PowerPoint Sunusu</vt:lpstr>
      <vt:lpstr>klinik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Transtorasik Ekokardiografi (TTE) / Transözofageal Ekokardiyogafi (TEE)  Təcrübəli əllərdə  anjiografiya qədər faydalı ola bilər -Sensivitesi % 97-100, Spesifitesi % 97-99 </vt:lpstr>
      <vt:lpstr>EKGrəhbərlikli KT</vt:lpstr>
      <vt:lpstr>PowerPoint Sunusu</vt:lpstr>
      <vt:lpstr>PowerPoint Sunusu</vt:lpstr>
      <vt:lpstr>müalicə</vt:lpstr>
      <vt:lpstr>PowerPoint Sunusu</vt:lpstr>
      <vt:lpstr>malperfuziya sindromu  </vt:lpstr>
      <vt:lpstr>PowerPoint Sunusu</vt:lpstr>
      <vt:lpstr>təcili  yanaşma</vt:lpstr>
      <vt:lpstr>təcili  yanaşma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evə götürüləcək mesaj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Ürək Komandasının qorxulu yuxusu– Kəskin Aort Disseksiyası</dc:title>
  <dc:creator>ayselislamli29@gmail.com</dc:creator>
  <cp:lastModifiedBy>ayselislamli29@gmail.com</cp:lastModifiedBy>
  <cp:revision>163</cp:revision>
  <dcterms:created xsi:type="dcterms:W3CDTF">2023-03-27T18:01:25Z</dcterms:created>
  <dcterms:modified xsi:type="dcterms:W3CDTF">2023-04-01T05:58:22Z</dcterms:modified>
</cp:coreProperties>
</file>